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7" r:id="rId6"/>
    <p:sldId id="263" r:id="rId7"/>
    <p:sldId id="264" r:id="rId8"/>
    <p:sldId id="260" r:id="rId9"/>
    <p:sldId id="265" r:id="rId10"/>
    <p:sldId id="268" r:id="rId11"/>
    <p:sldId id="269" r:id="rId12"/>
    <p:sldId id="273" r:id="rId13"/>
    <p:sldId id="274" r:id="rId14"/>
    <p:sldId id="272" r:id="rId15"/>
    <p:sldId id="275" r:id="rId16"/>
    <p:sldId id="276" r:id="rId17"/>
    <p:sldId id="279" r:id="rId18"/>
    <p:sldId id="266" r:id="rId19"/>
    <p:sldId id="270" r:id="rId20"/>
    <p:sldId id="271" r:id="rId21"/>
    <p:sldId id="277" r:id="rId22"/>
    <p:sldId id="262" r:id="rId23"/>
    <p:sldId id="278" r:id="rId24"/>
    <p:sldId id="280" r:id="rId25"/>
    <p:sldId id="25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9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8/10/15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8/10/15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8/10/15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70BA1CFD-BFF0-48BC-9BA5-4974D7A6AB15}" type="datetimeFigureOut">
              <a:rPr lang="en-US" smtClean="0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Pure Substances and Mixtures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513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Homogeneous Mixture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370658"/>
            <a:ext cx="7581901" cy="4465366"/>
          </a:xfrm>
          <a:effectLst/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4000" dirty="0"/>
              <a:t>The prefix: "homo"- indicates the same </a:t>
            </a:r>
          </a:p>
          <a:p>
            <a:pPr>
              <a:lnSpc>
                <a:spcPct val="90000"/>
              </a:lnSpc>
            </a:pPr>
            <a:r>
              <a:rPr lang="en-US" sz="4000" dirty="0"/>
              <a:t>Have a</a:t>
            </a:r>
            <a:r>
              <a:rPr lang="en-US" sz="4000" dirty="0" smtClean="0"/>
              <a:t> </a:t>
            </a:r>
            <a:r>
              <a:rPr lang="en-US" sz="4000" dirty="0"/>
              <a:t>uniform appearance and composition </a:t>
            </a:r>
            <a:r>
              <a:rPr lang="en-US" sz="4000" dirty="0" smtClean="0"/>
              <a:t>throughout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07752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Homogeneous Mixture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7"/>
            <a:ext cx="3218877" cy="4593451"/>
          </a:xfrm>
        </p:spPr>
        <p:txBody>
          <a:bodyPr>
            <a:normAutofit/>
          </a:bodyPr>
          <a:lstStyle/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Vinegar</a:t>
            </a:r>
          </a:p>
          <a:p>
            <a:pPr lvl="1"/>
            <a:r>
              <a:rPr lang="en-US" dirty="0" smtClean="0"/>
              <a:t>Perfume/Cologne</a:t>
            </a:r>
          </a:p>
          <a:p>
            <a:pPr lvl="1"/>
            <a:r>
              <a:rPr lang="en-US" dirty="0" smtClean="0"/>
              <a:t>Honey</a:t>
            </a:r>
          </a:p>
          <a:p>
            <a:pPr lvl="1"/>
            <a:r>
              <a:rPr lang="en-US" dirty="0" smtClean="0"/>
              <a:t>Jell-O (Colloids)</a:t>
            </a:r>
          </a:p>
          <a:p>
            <a:pPr lvl="1"/>
            <a:r>
              <a:rPr lang="en-US" dirty="0" smtClean="0"/>
              <a:t>Mouthwash</a:t>
            </a:r>
          </a:p>
          <a:p>
            <a:pPr lvl="1"/>
            <a:r>
              <a:rPr lang="en-US" dirty="0" smtClean="0"/>
              <a:t>Vegetable Oil</a:t>
            </a:r>
          </a:p>
          <a:p>
            <a:pPr lvl="1"/>
            <a:r>
              <a:rPr lang="en-US" dirty="0" smtClean="0"/>
              <a:t>Coffee</a:t>
            </a:r>
          </a:p>
          <a:p>
            <a:pPr lvl="1"/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Blood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555" y="1660967"/>
            <a:ext cx="2438400" cy="1841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443" y="3119568"/>
            <a:ext cx="1104900" cy="1536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227" y="4758301"/>
            <a:ext cx="2063728" cy="131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90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875" y="2435880"/>
            <a:ext cx="5909583" cy="1122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Homogeneous Mixture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930430" y="4606084"/>
            <a:ext cx="20313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Solution</a:t>
            </a:r>
            <a:endParaRPr lang="en-US" sz="4000" b="1" dirty="0"/>
          </a:p>
        </p:txBody>
      </p:sp>
      <p:cxnSp>
        <p:nvCxnSpPr>
          <p:cNvPr id="5" name="Straight Arrow Connector 4"/>
          <p:cNvCxnSpPr/>
          <p:nvPr/>
        </p:nvCxnSpPr>
        <p:spPr>
          <a:xfrm rot="10800000" flipV="1">
            <a:off x="2533465" y="1435755"/>
            <a:ext cx="1285875" cy="10001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990264" y="3489855"/>
            <a:ext cx="2" cy="111622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339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458681"/>
            <a:ext cx="7581901" cy="4954483"/>
          </a:xfrm>
          <a:effectLst/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A </a:t>
            </a:r>
            <a:r>
              <a:rPr lang="en-US" sz="3000" dirty="0" smtClean="0">
                <a:solidFill>
                  <a:srgbClr val="FFFFFF"/>
                </a:solidFill>
              </a:rPr>
              <a:t>Solution </a:t>
            </a:r>
            <a:r>
              <a:rPr lang="en-US" sz="3000" dirty="0">
                <a:solidFill>
                  <a:srgbClr val="FFFFFF"/>
                </a:solidFill>
              </a:rPr>
              <a:t>is a mixture of two or more substances</a:t>
            </a:r>
            <a:r>
              <a:rPr lang="en-US" sz="2800" dirty="0">
                <a:solidFill>
                  <a:srgbClr val="FFFFFF"/>
                </a:solidFill>
              </a:rPr>
              <a:t>.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Solute: The substance that is being dissolved – the smallest amount of the two</a:t>
            </a:r>
          </a:p>
          <a:p>
            <a:r>
              <a:rPr kumimoji="1" lang="en-US" sz="2800" dirty="0" smtClean="0">
                <a:solidFill>
                  <a:srgbClr val="FFFFFF"/>
                </a:solidFill>
                <a:cs typeface="Times New Roman" charset="0"/>
              </a:rPr>
              <a:t>Solvent: The substance that is doing the dissolving – the larger amount of the two. Water is our universal solvent.</a:t>
            </a:r>
          </a:p>
          <a:p>
            <a:r>
              <a:rPr kumimoji="1" lang="en-US" sz="2800" dirty="0" smtClean="0">
                <a:solidFill>
                  <a:srgbClr val="FFFFFF"/>
                </a:solidFill>
                <a:cs typeface="Times New Roman" charset="0"/>
              </a:rPr>
              <a:t>Question: Kool-Aid and water – Which is the solvent? Which is the solute?</a:t>
            </a:r>
            <a:endParaRPr kumimoji="1" lang="en-US" sz="2800" dirty="0">
              <a:solidFill>
                <a:srgbClr val="FFFFFF"/>
              </a:solidFill>
              <a:cs typeface="Times New Roman" charset="0"/>
            </a:endParaRPr>
          </a:p>
          <a:p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785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Heterogeneous Mixture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FFFFFF"/>
                </a:solidFill>
              </a:rPr>
              <a:t>The prefix: "hetero"- </a:t>
            </a:r>
            <a:r>
              <a:rPr lang="en-US" sz="3600" dirty="0" smtClean="0">
                <a:solidFill>
                  <a:srgbClr val="FFFFFF"/>
                </a:solidFill>
              </a:rPr>
              <a:t>means different </a:t>
            </a:r>
            <a:endParaRPr lang="en-US" sz="36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FFFFFF"/>
                </a:solidFill>
              </a:rPr>
              <a:t>A heterogeneous mixture consists of visibly different substances or phases 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FFFFFF"/>
                </a:solidFill>
              </a:rPr>
              <a:t>Two or more parts can be </a:t>
            </a:r>
            <a:r>
              <a:rPr lang="en-US" sz="3600" dirty="0" smtClean="0">
                <a:solidFill>
                  <a:srgbClr val="FFFFFF"/>
                </a:solidFill>
              </a:rPr>
              <a:t>seen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5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Heterogeneous Mixture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82587"/>
            <a:ext cx="2791382" cy="4522717"/>
          </a:xfrm>
        </p:spPr>
        <p:txBody>
          <a:bodyPr/>
          <a:lstStyle/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Lucky Charms</a:t>
            </a:r>
          </a:p>
          <a:p>
            <a:pPr lvl="1"/>
            <a:r>
              <a:rPr lang="en-US" dirty="0" smtClean="0"/>
              <a:t>Captain Crunch</a:t>
            </a:r>
          </a:p>
          <a:p>
            <a:pPr lvl="1"/>
            <a:r>
              <a:rPr lang="en-US" dirty="0" smtClean="0"/>
              <a:t>Granite/Marble</a:t>
            </a:r>
          </a:p>
          <a:p>
            <a:pPr lvl="1"/>
            <a:r>
              <a:rPr lang="en-US" dirty="0" smtClean="0"/>
              <a:t>Chocolate Chip Cookies</a:t>
            </a:r>
          </a:p>
          <a:p>
            <a:pPr lvl="1"/>
            <a:r>
              <a:rPr lang="en-US" dirty="0" smtClean="0"/>
              <a:t>Sand in water</a:t>
            </a:r>
          </a:p>
          <a:p>
            <a:pPr lvl="1"/>
            <a:r>
              <a:rPr lang="en-US" dirty="0" smtClean="0"/>
              <a:t>Muddy Water</a:t>
            </a:r>
          </a:p>
          <a:p>
            <a:pPr lvl="1"/>
            <a:r>
              <a:rPr lang="en-US" dirty="0" smtClean="0"/>
              <a:t>(Suspensions)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711" y="1530493"/>
            <a:ext cx="2206159" cy="2401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362" y="2752395"/>
            <a:ext cx="1765300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757" y="4704154"/>
            <a:ext cx="1891113" cy="170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62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Mixtures</a:t>
            </a:r>
            <a:br>
              <a:rPr lang="en-US" dirty="0" smtClean="0"/>
            </a:br>
            <a:r>
              <a:rPr lang="en-US" sz="3600" dirty="0" smtClean="0"/>
              <a:t>are either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rot="10800000" flipV="1">
            <a:off x="2357438" y="1761565"/>
            <a:ext cx="1285875" cy="10001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431707" y="1761565"/>
            <a:ext cx="1357313" cy="107156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2746" y="2853615"/>
            <a:ext cx="3369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Homo</a:t>
            </a:r>
            <a:r>
              <a:rPr lang="en-US" sz="4000" dirty="0" smtClean="0"/>
              <a:t>geneous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155092" y="2857404"/>
            <a:ext cx="3555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Hetero</a:t>
            </a:r>
            <a:r>
              <a:rPr lang="en-US" sz="4000" dirty="0" smtClean="0"/>
              <a:t>geneous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986765" y="6044539"/>
            <a:ext cx="7742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Remember this?? What do your pictures look like?!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7833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557213" y="223044"/>
            <a:ext cx="8229600" cy="5411788"/>
          </a:xfrm>
        </p:spPr>
        <p:txBody>
          <a:bodyPr>
            <a:normAutofit/>
          </a:bodyPr>
          <a:lstStyle/>
          <a:p>
            <a:pPr algn="ctr">
              <a:buFont typeface="Arial" charset="0"/>
              <a:buNone/>
            </a:pPr>
            <a:r>
              <a:rPr lang="en-CA" sz="3200" b="1" dirty="0">
                <a:latin typeface="Calibri" charset="0"/>
              </a:rPr>
              <a:t>Mixtures</a:t>
            </a:r>
            <a:endParaRPr lang="en-CA" sz="3200" dirty="0">
              <a:latin typeface="Calibri" charset="0"/>
            </a:endParaRPr>
          </a:p>
          <a:p>
            <a:pPr algn="ctr">
              <a:buFont typeface="Arial" charset="0"/>
              <a:buNone/>
            </a:pPr>
            <a:r>
              <a:rPr lang="en-CA" sz="3200" dirty="0">
                <a:latin typeface="Calibri" charset="0"/>
              </a:rPr>
              <a:t>can be divided into two categories</a:t>
            </a:r>
            <a:endParaRPr lang="en-US" sz="3200" dirty="0">
              <a:latin typeface="Calibri" charset="0"/>
            </a:endParaRPr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924476" y="2658857"/>
            <a:ext cx="2928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CA" sz="3200" dirty="0"/>
              <a:t>Homogenous</a:t>
            </a:r>
            <a:endParaRPr lang="en-US" sz="3200" dirty="0"/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5543846" y="2651849"/>
            <a:ext cx="287422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CA" sz="3200" dirty="0"/>
              <a:t>Heterogeneous</a:t>
            </a:r>
            <a:endParaRPr lang="en-US" sz="32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388945" y="1614442"/>
            <a:ext cx="1392481" cy="107156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79218" y="1614442"/>
            <a:ext cx="1357313" cy="107156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3" name="TextBox 12"/>
          <p:cNvSpPr txBox="1">
            <a:spLocks noChangeArrowheads="1"/>
          </p:cNvSpPr>
          <p:nvPr/>
        </p:nvSpPr>
        <p:spPr bwMode="auto">
          <a:xfrm>
            <a:off x="5179218" y="3273070"/>
            <a:ext cx="331807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CA" sz="2400" dirty="0"/>
              <a:t>The different parts are visible and can be separated mechanically.</a:t>
            </a:r>
            <a:endParaRPr lang="en-US" sz="2400" dirty="0"/>
          </a:p>
        </p:txBody>
      </p:sp>
      <p:sp>
        <p:nvSpPr>
          <p:cNvPr id="9224" name="TextBox 13"/>
          <p:cNvSpPr txBox="1">
            <a:spLocks noChangeArrowheads="1"/>
          </p:cNvSpPr>
          <p:nvPr/>
        </p:nvSpPr>
        <p:spPr bwMode="auto">
          <a:xfrm>
            <a:off x="722302" y="3243057"/>
            <a:ext cx="30591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CA" sz="2400" dirty="0"/>
              <a:t>The different parts are not visible.</a:t>
            </a:r>
            <a:endParaRPr lang="en-US" sz="2400" dirty="0"/>
          </a:p>
        </p:txBody>
      </p:sp>
      <p:pic>
        <p:nvPicPr>
          <p:cNvPr id="92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692" y="4732839"/>
            <a:ext cx="29241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47" y="4264480"/>
            <a:ext cx="20478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905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48" y="312434"/>
            <a:ext cx="8347380" cy="61770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05" y="2138040"/>
            <a:ext cx="2997200" cy="4229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570" y="2138040"/>
            <a:ext cx="29210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79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Substance or Mixture?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705" r="2705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930430" y="5457478"/>
            <a:ext cx="7305142" cy="4778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63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211382"/>
            <a:ext cx="82296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en-CA" sz="4400" dirty="0" smtClean="0">
                <a:latin typeface="Calibri" charset="0"/>
              </a:rPr>
              <a:t>Matter </a:t>
            </a:r>
          </a:p>
          <a:p>
            <a:pPr algn="ctr">
              <a:buFont typeface="Arial" charset="0"/>
              <a:buNone/>
            </a:pPr>
            <a:r>
              <a:rPr lang="en-CA" sz="3600" dirty="0" smtClean="0">
                <a:latin typeface="Calibri" charset="0"/>
              </a:rPr>
              <a:t>can be divided into two categories</a:t>
            </a:r>
            <a:endParaRPr lang="en-US" sz="3600" dirty="0">
              <a:latin typeface="Calibri" charset="0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5342365" y="2857500"/>
            <a:ext cx="2928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CA" sz="3600" dirty="0"/>
              <a:t>Mixtures</a:t>
            </a:r>
            <a:endParaRPr lang="en-US" sz="3600" dirty="0"/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642938" y="2857500"/>
            <a:ext cx="37861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CA" sz="3600" dirty="0"/>
              <a:t>Pure Substances</a:t>
            </a:r>
            <a:endParaRPr lang="en-US" sz="3600" dirty="0"/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2357438" y="1928813"/>
            <a:ext cx="1285875" cy="10001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104798" y="1857376"/>
            <a:ext cx="1357313" cy="107156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956068" y="3513760"/>
            <a:ext cx="28027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CA" sz="2800" dirty="0"/>
              <a:t>All the particles are the </a:t>
            </a:r>
            <a:r>
              <a:rPr lang="en-CA" sz="2800" u="sng" dirty="0"/>
              <a:t>same.</a:t>
            </a:r>
            <a:endParaRPr lang="en-US" sz="2800" u="sng" dirty="0"/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5104798" y="3362240"/>
            <a:ext cx="346770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CA" sz="2800" u="sng" dirty="0"/>
              <a:t>D</a:t>
            </a:r>
            <a:r>
              <a:rPr lang="en-CA" sz="2800" u="sng" dirty="0" smtClean="0"/>
              <a:t>ifferent</a:t>
            </a:r>
            <a:r>
              <a:rPr lang="en-CA" sz="2800" dirty="0" smtClean="0"/>
              <a:t> </a:t>
            </a:r>
            <a:r>
              <a:rPr lang="en-CA" sz="2800" dirty="0"/>
              <a:t>types of </a:t>
            </a:r>
            <a:r>
              <a:rPr lang="en-CA" sz="2800" dirty="0" smtClean="0"/>
              <a:t>particles are </a:t>
            </a:r>
            <a:r>
              <a:rPr lang="en-CA" sz="2800" dirty="0"/>
              <a:t>mixed together.</a:t>
            </a:r>
            <a:endParaRPr lang="en-US" sz="28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302" y="4843463"/>
            <a:ext cx="16287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39" y="4814888"/>
            <a:ext cx="16287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129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623" y="4895857"/>
            <a:ext cx="7581901" cy="1653988"/>
          </a:xfrm>
        </p:spPr>
        <p:txBody>
          <a:bodyPr/>
          <a:lstStyle/>
          <a:p>
            <a:r>
              <a:rPr lang="en-US" dirty="0" smtClean="0"/>
              <a:t>What type of mixture?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094" r="3094"/>
          <a:stretch>
            <a:fillRect/>
          </a:stretch>
        </p:blipFill>
        <p:spPr>
          <a:xfrm>
            <a:off x="792036" y="184986"/>
            <a:ext cx="7581901" cy="3953436"/>
          </a:xfrm>
        </p:spPr>
      </p:pic>
      <p:sp>
        <p:nvSpPr>
          <p:cNvPr id="5" name="Rectangle 4"/>
          <p:cNvSpPr/>
          <p:nvPr/>
        </p:nvSpPr>
        <p:spPr>
          <a:xfrm>
            <a:off x="1056165" y="3344906"/>
            <a:ext cx="7166834" cy="79351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83660" y="3105658"/>
            <a:ext cx="60603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				B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287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to review:</a:t>
            </a:r>
            <a:br>
              <a:rPr lang="en-US" dirty="0" smtClean="0"/>
            </a:br>
            <a:r>
              <a:rPr lang="en-US" sz="3200" dirty="0" smtClean="0"/>
              <a:t>Fill in the squares with drawings of element/compound/mixture: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92165" y="2401793"/>
            <a:ext cx="100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Element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106735" y="4070441"/>
            <a:ext cx="976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Mixture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42644" y="5685326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Compound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056463" y="1977560"/>
            <a:ext cx="1948875" cy="13296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33814" y="1977560"/>
            <a:ext cx="1948875" cy="13296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56463" y="3590296"/>
            <a:ext cx="1948875" cy="13296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Homogeneous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133814" y="3590296"/>
            <a:ext cx="1948875" cy="13296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Solution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06905" y="3590296"/>
            <a:ext cx="1948875" cy="13296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Heterogeneous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270566" y="3590296"/>
            <a:ext cx="1757129" cy="13296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Your Choice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56463" y="5246559"/>
            <a:ext cx="1948875" cy="13296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33814" y="5246559"/>
            <a:ext cx="1948875" cy="13296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91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400"/>
            <a:ext cx="9144000" cy="627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7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More Reviewing:</a:t>
            </a:r>
            <a:br>
              <a:rPr lang="en-US" dirty="0" smtClean="0"/>
            </a:br>
            <a:r>
              <a:rPr lang="en-US" sz="3200" dirty="0" smtClean="0"/>
              <a:t>Which is which?</a:t>
            </a:r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39" y="1594047"/>
            <a:ext cx="2092262" cy="199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056" y="2101936"/>
            <a:ext cx="2099756" cy="206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930" y="1165311"/>
            <a:ext cx="1966913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866" y="4802659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76" y="3892550"/>
            <a:ext cx="2486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021" y="4802659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55" y="3111006"/>
            <a:ext cx="1868908" cy="156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361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458449"/>
              </p:ext>
            </p:extLst>
          </p:nvPr>
        </p:nvGraphicFramePr>
        <p:xfrm>
          <a:off x="242692" y="315103"/>
          <a:ext cx="8621550" cy="6311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850"/>
                <a:gridCol w="2873850"/>
                <a:gridCol w="2873850"/>
              </a:tblGrid>
              <a:tr h="11231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Material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Pure Substance or Mixture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Element, Compound, Homogeneous, Heterogeneous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/>
                </a:tc>
              </a:tr>
              <a:tr h="648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Limestone (CaCO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PURE SUBSTANCE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COMPOUND</a:t>
                      </a:r>
                    </a:p>
                  </a:txBody>
                  <a:tcPr marL="68580" marR="68580" marT="0" marB="0" horzOverflow="overflow"/>
                </a:tc>
              </a:tr>
              <a:tr h="648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Air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MIXTURE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HOMOGENEOUS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/>
                </a:tc>
              </a:tr>
              <a:tr h="648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Bronze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MIXTURE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HOMOGENEOUS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/>
                </a:tc>
              </a:tr>
              <a:tr h="648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Copper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PURE SUBSTANCE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ELEMENT</a:t>
                      </a:r>
                    </a:p>
                  </a:txBody>
                  <a:tcPr marL="68580" marR="68580" marT="0" marB="0" horzOverflow="overflow"/>
                </a:tc>
              </a:tr>
              <a:tr h="648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Sugar + water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MIXTURE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HOMOGENEOUS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/>
                </a:tc>
              </a:tr>
              <a:tr h="648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Concrete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MIXTURE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HETEROGENEOUS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/>
                </a:tc>
              </a:tr>
              <a:tr h="648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Pure Water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PURE SUBSTANCE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COMPOUND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/>
                </a:tc>
              </a:tr>
              <a:tr h="648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Caffeine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PURE SUBSTANCE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COMPOUND</a:t>
                      </a: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057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49" y="352095"/>
            <a:ext cx="8034399" cy="621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268067" y="5251040"/>
            <a:ext cx="904671" cy="72465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268067" y="4065234"/>
            <a:ext cx="904671" cy="72465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46019" y="4065234"/>
            <a:ext cx="904671" cy="72465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28579" y="5742575"/>
            <a:ext cx="904671" cy="72465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511198" y="5489123"/>
            <a:ext cx="1108278" cy="85526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909027" y="4764463"/>
            <a:ext cx="904671" cy="72465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110669" y="4249734"/>
            <a:ext cx="904671" cy="72465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Substances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rot="10800000" flipV="1">
            <a:off x="2313820" y="2115508"/>
            <a:ext cx="1285875" cy="10001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658027" y="2115508"/>
            <a:ext cx="1357313" cy="107156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25244" y="3386325"/>
            <a:ext cx="22229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Elements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67058" y="3386325"/>
            <a:ext cx="2794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Compounds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41400" y="1407622"/>
            <a:ext cx="2493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Consist of:</a:t>
            </a:r>
            <a:endParaRPr lang="en-US" sz="4000" b="1" dirty="0"/>
          </a:p>
        </p:txBody>
      </p:sp>
      <p:sp>
        <p:nvSpPr>
          <p:cNvPr id="11" name="Oval 10"/>
          <p:cNvSpPr/>
          <p:nvPr/>
        </p:nvSpPr>
        <p:spPr>
          <a:xfrm>
            <a:off x="1225830" y="4249734"/>
            <a:ext cx="295549" cy="27664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687510" y="5465928"/>
            <a:ext cx="295549" cy="27664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065813" y="4956375"/>
            <a:ext cx="295549" cy="27664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380679" y="5465928"/>
            <a:ext cx="295549" cy="27664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539735" y="4249734"/>
            <a:ext cx="295549" cy="276647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68529" y="5948099"/>
            <a:ext cx="295549" cy="276647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72980" y="5948099"/>
            <a:ext cx="295549" cy="276647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015340" y="5927074"/>
            <a:ext cx="295549" cy="2766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511198" y="4388057"/>
            <a:ext cx="295549" cy="27664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310787" y="4526380"/>
            <a:ext cx="295549" cy="2766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361362" y="4974393"/>
            <a:ext cx="295549" cy="276647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946111" y="5742575"/>
            <a:ext cx="295549" cy="27664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98336" y="5880898"/>
            <a:ext cx="295549" cy="276647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713940" y="4281895"/>
            <a:ext cx="19440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What</a:t>
            </a:r>
          </a:p>
          <a:p>
            <a:pPr algn="ctr"/>
            <a:r>
              <a:rPr lang="en-US" sz="2800" dirty="0"/>
              <a:t>d</a:t>
            </a:r>
            <a:r>
              <a:rPr lang="en-US" sz="2800" dirty="0" smtClean="0"/>
              <a:t>ifferences</a:t>
            </a:r>
          </a:p>
          <a:p>
            <a:pPr algn="ctr"/>
            <a:r>
              <a:rPr lang="en-US" sz="2800" dirty="0"/>
              <a:t>d</a:t>
            </a:r>
            <a:r>
              <a:rPr lang="en-US" sz="2800" dirty="0" smtClean="0"/>
              <a:t>o you see?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8688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Substances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7"/>
            <a:ext cx="7581901" cy="4467704"/>
          </a:xfrm>
        </p:spPr>
        <p:txBody>
          <a:bodyPr>
            <a:normAutofit fontScale="85000" lnSpcReduction="10000"/>
          </a:bodyPr>
          <a:lstStyle/>
          <a:p>
            <a:r>
              <a:rPr lang="en-US" sz="4000" u="sng" dirty="0" smtClean="0"/>
              <a:t>Element:</a:t>
            </a:r>
            <a:r>
              <a:rPr lang="en-US" sz="4000" dirty="0" smtClean="0"/>
              <a:t> Basic unit of substances which are made up of only ONE type of atom</a:t>
            </a:r>
          </a:p>
          <a:p>
            <a:r>
              <a:rPr lang="en-US" sz="4000" dirty="0" smtClean="0"/>
              <a:t>Examples: </a:t>
            </a:r>
          </a:p>
          <a:p>
            <a:pPr marL="0" indent="0">
              <a:buNone/>
            </a:pPr>
            <a:r>
              <a:rPr lang="en-US" sz="4000" dirty="0" smtClean="0"/>
              <a:t>Carbon (C)		Gold (Ag)</a:t>
            </a:r>
          </a:p>
          <a:p>
            <a:pPr marL="0" indent="0">
              <a:buNone/>
            </a:pPr>
            <a:r>
              <a:rPr lang="en-US" sz="4000" dirty="0" smtClean="0"/>
              <a:t>Oxygen (O) 		Helium (He)</a:t>
            </a:r>
          </a:p>
          <a:p>
            <a:pPr marL="0" indent="0">
              <a:buNone/>
            </a:pPr>
            <a:r>
              <a:rPr lang="en-US" sz="4000" dirty="0" smtClean="0"/>
              <a:t>The entire periodic table of ELEMENTS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075171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793" b="11793"/>
          <a:stretch>
            <a:fillRect/>
          </a:stretch>
        </p:blipFill>
        <p:spPr>
          <a:xfrm>
            <a:off x="150791" y="353000"/>
            <a:ext cx="8800613" cy="4588910"/>
          </a:xfrm>
        </p:spPr>
      </p:pic>
      <p:sp>
        <p:nvSpPr>
          <p:cNvPr id="2" name="TextBox 1"/>
          <p:cNvSpPr txBox="1"/>
          <p:nvPr/>
        </p:nvSpPr>
        <p:spPr>
          <a:xfrm>
            <a:off x="1169236" y="5288989"/>
            <a:ext cx="711054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>
                <a:latin typeface="Calibri" charset="0"/>
              </a:rPr>
              <a:t>All elements (the different types of atoms) are listed on </a:t>
            </a:r>
            <a:endParaRPr lang="en-CA" sz="2400" dirty="0" smtClean="0">
              <a:latin typeface="Calibri" charset="0"/>
            </a:endParaRPr>
          </a:p>
          <a:p>
            <a:pPr algn="ctr"/>
            <a:r>
              <a:rPr lang="en-CA" sz="2400" dirty="0" smtClean="0">
                <a:latin typeface="Calibri" charset="0"/>
              </a:rPr>
              <a:t>the </a:t>
            </a:r>
            <a:r>
              <a:rPr lang="en-CA" sz="2400" dirty="0">
                <a:latin typeface="Calibri" charset="0"/>
              </a:rPr>
              <a:t>Periodic Table.</a:t>
            </a:r>
            <a:endParaRPr lang="en-US" sz="2400" dirty="0">
              <a:latin typeface="Calibri" charset="0"/>
            </a:endParaRP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0221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Substances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534131"/>
            <a:ext cx="7581901" cy="4753286"/>
          </a:xfrm>
        </p:spPr>
        <p:txBody>
          <a:bodyPr>
            <a:normAutofit fontScale="92500" lnSpcReduction="10000"/>
          </a:bodyPr>
          <a:lstStyle/>
          <a:p>
            <a:r>
              <a:rPr lang="en-US" sz="4000" u="sng" dirty="0"/>
              <a:t>Compound:</a:t>
            </a:r>
            <a:r>
              <a:rPr lang="en-US" sz="4000" dirty="0"/>
              <a:t> TWO or more elements chemically combined [BONDED</a:t>
            </a:r>
            <a:r>
              <a:rPr lang="en-US" sz="4000" dirty="0" smtClean="0"/>
              <a:t>]</a:t>
            </a:r>
          </a:p>
          <a:p>
            <a:r>
              <a:rPr lang="en-US" sz="4000" dirty="0" smtClean="0"/>
              <a:t>Examples:</a:t>
            </a:r>
          </a:p>
          <a:p>
            <a:r>
              <a:rPr lang="en-US" sz="4000" dirty="0" smtClean="0"/>
              <a:t>Ammonia, salt, sugar,  and formulas such as:</a:t>
            </a:r>
          </a:p>
          <a:p>
            <a:pPr marL="0" indent="0">
              <a:buNone/>
            </a:pPr>
            <a:r>
              <a:rPr lang="en-US" sz="4000" dirty="0" err="1" smtClean="0"/>
              <a:t>NaCl</a:t>
            </a:r>
            <a:r>
              <a:rPr lang="en-US" sz="4000" dirty="0" smtClean="0"/>
              <a:t>	CO2		H2O		NaHCO3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262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38100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How to read a formula:</a:t>
            </a:r>
            <a:endParaRPr lang="en-US" dirty="0"/>
          </a:p>
        </p:txBody>
      </p:sp>
      <p:pic>
        <p:nvPicPr>
          <p:cNvPr id="5" name="Picture 5" descr="im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2119" y="3730416"/>
            <a:ext cx="2325688" cy="2590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85800" y="1476704"/>
            <a:ext cx="3048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H</a:t>
            </a:r>
            <a:r>
              <a:rPr lang="en-US" sz="6600" b="1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2</a:t>
            </a:r>
            <a:r>
              <a:rPr lang="en-US" sz="66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0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 flipV="1">
            <a:off x="2438400" y="2577891"/>
            <a:ext cx="1447800" cy="68580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886200" y="2577891"/>
            <a:ext cx="50292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Verdana" charset="0"/>
              </a:rPr>
              <a:t>This is a subscript. It tells us how many atoms of that element exist in one unit of that compound.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Verdana" charset="0"/>
              </a:rPr>
              <a:t>Hydrogen is made of 2 H atoms and 1 O atom.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Verdana" charset="0"/>
              </a:rPr>
              <a:t>No subscript is used when only one atom of an element is present.</a:t>
            </a:r>
            <a:r>
              <a:rPr lang="en-US" sz="2400" dirty="0">
                <a:latin typeface="Times New Roman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9341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mixture is a combination of </a:t>
            </a:r>
            <a:r>
              <a:rPr lang="en-US" sz="3600" u="sng" dirty="0"/>
              <a:t>two</a:t>
            </a:r>
            <a:r>
              <a:rPr lang="en-US" sz="3600" dirty="0"/>
              <a:t> or more substances where there is </a:t>
            </a:r>
            <a:r>
              <a:rPr lang="en-US" sz="3600" dirty="0" smtClean="0"/>
              <a:t>NO </a:t>
            </a:r>
            <a:r>
              <a:rPr lang="en-US" sz="3600" dirty="0"/>
              <a:t>chemical combination or reaction. </a:t>
            </a:r>
          </a:p>
        </p:txBody>
      </p:sp>
      <p:pic>
        <p:nvPicPr>
          <p:cNvPr id="4" name="Picture 4" descr="Tap Water and Distilled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824" y="4288923"/>
            <a:ext cx="3429000" cy="163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822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Mixtures</a:t>
            </a:r>
            <a:br>
              <a:rPr lang="en-US" dirty="0" smtClean="0"/>
            </a:br>
            <a:r>
              <a:rPr lang="en-US" sz="3600" dirty="0" smtClean="0"/>
              <a:t>are either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rot="10800000" flipV="1">
            <a:off x="2357438" y="1761565"/>
            <a:ext cx="1285875" cy="10001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431707" y="1761565"/>
            <a:ext cx="1357313" cy="107156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2746" y="2853615"/>
            <a:ext cx="3369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Homo</a:t>
            </a:r>
            <a:r>
              <a:rPr lang="en-US" sz="4000" dirty="0" smtClean="0"/>
              <a:t>geneous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155092" y="2857404"/>
            <a:ext cx="3555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Hetero</a:t>
            </a:r>
            <a:r>
              <a:rPr lang="en-US" sz="4000" dirty="0" smtClean="0"/>
              <a:t>geneous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908524" y="5859873"/>
            <a:ext cx="7801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I’m going to give you the definitions and let’s see if you can create the pictures!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89020" y="3922099"/>
            <a:ext cx="85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?</a:t>
            </a:r>
            <a:endParaRPr lang="en-US" sz="9600" dirty="0"/>
          </a:p>
        </p:txBody>
      </p:sp>
      <p:sp>
        <p:nvSpPr>
          <p:cNvPr id="10" name="TextBox 9"/>
          <p:cNvSpPr txBox="1"/>
          <p:nvPr/>
        </p:nvSpPr>
        <p:spPr>
          <a:xfrm>
            <a:off x="1825421" y="3922099"/>
            <a:ext cx="85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?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5814577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323</TotalTime>
  <Words>448</Words>
  <Application>Microsoft Macintosh PowerPoint</Application>
  <PresentationFormat>On-screen Show (4:3)</PresentationFormat>
  <Paragraphs>126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Orbit</vt:lpstr>
      <vt:lpstr>Pure Substances and Mixtures</vt:lpstr>
      <vt:lpstr>PowerPoint Presentation</vt:lpstr>
      <vt:lpstr>Pure Substances</vt:lpstr>
      <vt:lpstr>Pure Substances</vt:lpstr>
      <vt:lpstr>PowerPoint Presentation</vt:lpstr>
      <vt:lpstr>Pure Substances</vt:lpstr>
      <vt:lpstr>PowerPoint Presentation</vt:lpstr>
      <vt:lpstr>Mixtures</vt:lpstr>
      <vt:lpstr>Mixtures are either</vt:lpstr>
      <vt:lpstr>Homogeneous Mixture</vt:lpstr>
      <vt:lpstr>Homogeneous Mixture</vt:lpstr>
      <vt:lpstr>Mixtures</vt:lpstr>
      <vt:lpstr>Solution</vt:lpstr>
      <vt:lpstr>Heterogeneous Mixture</vt:lpstr>
      <vt:lpstr>Heterogeneous Mixture</vt:lpstr>
      <vt:lpstr>Mixtures are either</vt:lpstr>
      <vt:lpstr>PowerPoint Presentation</vt:lpstr>
      <vt:lpstr>PowerPoint Presentation</vt:lpstr>
      <vt:lpstr>Pure Substance or Mixture?</vt:lpstr>
      <vt:lpstr>What type of mixture?</vt:lpstr>
      <vt:lpstr>So to review: Fill in the squares with drawings of element/compound/mixture:</vt:lpstr>
      <vt:lpstr>PowerPoint Presentation</vt:lpstr>
      <vt:lpstr>Some More Reviewing: Which is which?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Pure Substances and Mixtures</dc:title>
  <dc:creator>Allison</dc:creator>
  <cp:lastModifiedBy>Allison</cp:lastModifiedBy>
  <cp:revision>18</cp:revision>
  <dcterms:created xsi:type="dcterms:W3CDTF">2014-09-07T19:55:25Z</dcterms:created>
  <dcterms:modified xsi:type="dcterms:W3CDTF">2015-08-11T00:28:06Z</dcterms:modified>
</cp:coreProperties>
</file>