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9" r:id="rId5"/>
    <p:sldId id="272" r:id="rId6"/>
    <p:sldId id="268" r:id="rId7"/>
    <p:sldId id="270" r:id="rId8"/>
    <p:sldId id="258" r:id="rId9"/>
    <p:sldId id="259" r:id="rId10"/>
    <p:sldId id="260" r:id="rId11"/>
    <p:sldId id="261" r:id="rId12"/>
    <p:sldId id="262" r:id="rId13"/>
    <p:sldId id="263" r:id="rId14"/>
    <p:sldId id="273" r:id="rId15"/>
    <p:sldId id="274" r:id="rId16"/>
    <p:sldId id="264" r:id="rId17"/>
    <p:sldId id="266" r:id="rId18"/>
    <p:sldId id="275" r:id="rId19"/>
    <p:sldId id="278" r:id="rId20"/>
    <p:sldId id="265" r:id="rId21"/>
    <p:sldId id="267" r:id="rId22"/>
    <p:sldId id="276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webextension" Target="../webextensions/webextension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Temperature and Heat Transfers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1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It: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24779">
            <a:off x="6094765" y="3232736"/>
            <a:ext cx="2425700" cy="3352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89584"/>
            <a:ext cx="7556313" cy="4144963"/>
          </a:xfrm>
        </p:spPr>
        <p:txBody>
          <a:bodyPr>
            <a:noAutofit/>
          </a:bodyPr>
          <a:lstStyle/>
          <a:p>
            <a:r>
              <a:rPr lang="en-GB" sz="3600" dirty="0">
                <a:cs typeface="Times New Roman" charset="0"/>
              </a:rPr>
              <a:t>If a cup of coffee and a red popsicle were left on the table in this room what would happen to them? Why?</a:t>
            </a:r>
          </a:p>
          <a:p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886" y="3571253"/>
            <a:ext cx="3912868" cy="293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87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It: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89584"/>
            <a:ext cx="7556313" cy="4144963"/>
          </a:xfrm>
        </p:spPr>
        <p:txBody>
          <a:bodyPr>
            <a:noAutofit/>
          </a:bodyPr>
          <a:lstStyle/>
          <a:p>
            <a:r>
              <a:rPr lang="en-GB" sz="3600" dirty="0">
                <a:cs typeface="Times New Roman" charset="0"/>
              </a:rPr>
              <a:t>The cup of coffee will cool until it reaches room temperature. The popsicle will melt and then the liquid will warm to room temperature. Everything wants to be at EQUILIBRIUM.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248" y="4752864"/>
            <a:ext cx="2551616" cy="1938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880" y="4283770"/>
            <a:ext cx="2060387" cy="206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8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Transfers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142" y="2898648"/>
            <a:ext cx="5495188" cy="39593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66" y="1339883"/>
            <a:ext cx="7556313" cy="4144963"/>
          </a:xfrm>
        </p:spPr>
        <p:txBody>
          <a:bodyPr>
            <a:normAutofit/>
          </a:bodyPr>
          <a:lstStyle/>
          <a:p>
            <a:r>
              <a:rPr lang="en-US" sz="3600" dirty="0"/>
              <a:t>A heat transfer is when heat is passed from one object to another through conduction, convection, or radiation. </a:t>
            </a:r>
          </a:p>
        </p:txBody>
      </p:sp>
    </p:spTree>
    <p:extLst>
      <p:ext uri="{BB962C8B-B14F-4D97-AF65-F5344CB8AC3E}">
        <p14:creationId xmlns:p14="http://schemas.microsoft.com/office/powerpoint/2010/main" val="3179479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193102"/>
            <a:ext cx="7556313" cy="2683159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The transfer of heat through </a:t>
            </a:r>
            <a:r>
              <a:rPr lang="en-US" sz="3600" u="sng" dirty="0"/>
              <a:t>direct contact</a:t>
            </a:r>
            <a:r>
              <a:rPr lang="en-US" sz="3600" dirty="0"/>
              <a:t>.</a:t>
            </a:r>
          </a:p>
          <a:p>
            <a:r>
              <a:rPr lang="en-US" sz="3600" dirty="0"/>
              <a:t> This typically happens in solids because the atoms in an object vibrate together (collide), spreading the thermal energy.</a:t>
            </a:r>
          </a:p>
        </p:txBody>
      </p:sp>
      <p:pic>
        <p:nvPicPr>
          <p:cNvPr id="5122" name="Picture 2" descr="Image result for conduction clip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89" y="3584766"/>
            <a:ext cx="5079889" cy="30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718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Conduction</a:t>
            </a:r>
          </a:p>
        </p:txBody>
      </p:sp>
      <p:sp>
        <p:nvSpPr>
          <p:cNvPr id="4" name="AutoShape 2" descr="Image result for conduct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Image result for conductio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0" y="1114333"/>
            <a:ext cx="1905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conduction clip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070" y="1257300"/>
            <a:ext cx="1965151" cy="245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conduction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3" b="43600"/>
          <a:stretch/>
        </p:blipFill>
        <p:spPr bwMode="auto">
          <a:xfrm>
            <a:off x="1269760" y="3172653"/>
            <a:ext cx="2789907" cy="228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ironing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42" y="3611862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30827" y="1893091"/>
            <a:ext cx="3150842" cy="73168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particles in the metal rod vibrate and transfer the heat to the hand through direct contact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951021" y="2130908"/>
            <a:ext cx="3150842" cy="10417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particles in the metal spoon are vibrated from being in contact with the hot tea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6839" y="5514609"/>
            <a:ext cx="3150842" cy="10417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eggs are cooked because they are in direct contact with the hot pan.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671000" y="5514608"/>
            <a:ext cx="3150842" cy="104174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clothes are ironed because they are in direct contact with the iron. She burns her hand because she touched the hot iron</a:t>
            </a:r>
          </a:p>
        </p:txBody>
      </p:sp>
    </p:spTree>
    <p:extLst>
      <p:ext uri="{BB962C8B-B14F-4D97-AF65-F5344CB8AC3E}">
        <p14:creationId xmlns:p14="http://schemas.microsoft.com/office/powerpoint/2010/main" val="3770994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ntent Placeholder 3" title="Multiple Choice Quiz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13556545"/>
                  </p:ext>
                </p:extLst>
              </p:nvPr>
            </p:nvGraphicFramePr>
            <p:xfrm>
              <a:off x="438840" y="947531"/>
              <a:ext cx="7482647" cy="508552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ontent Placeholder 3" title="Multiple Choice Quiz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438840" y="947531"/>
                <a:ext cx="7482647" cy="50855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1159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814" y="1295400"/>
            <a:ext cx="7556313" cy="4144963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/>
              <a:t>The transfer of heat through </a:t>
            </a:r>
            <a:r>
              <a:rPr lang="en-US" sz="4400" u="sng" dirty="0"/>
              <a:t>fluids</a:t>
            </a:r>
            <a:r>
              <a:rPr lang="en-US" sz="4400" dirty="0"/>
              <a:t> (liquids and gases) using </a:t>
            </a:r>
            <a:r>
              <a:rPr lang="en-US" sz="4400" u="sng" dirty="0"/>
              <a:t>currents</a:t>
            </a:r>
            <a:r>
              <a:rPr lang="en-US" sz="44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 This is the only heat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/>
              <a:t>transfer where the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/>
              <a:t>particles move!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983" y="4423508"/>
            <a:ext cx="2242982" cy="224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42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15332"/>
            <a:ext cx="7556313" cy="414496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What is a current? A current is produced when hot fluids (gases or liquids) rise and cool fluids sink. This happens because cool fluids are more dense. </a:t>
            </a:r>
          </a:p>
          <a:p>
            <a:r>
              <a:rPr lang="en-US" sz="3600" dirty="0"/>
              <a:t>Think of how a solid is more dense than a gas. 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4955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Convection</a:t>
            </a:r>
          </a:p>
        </p:txBody>
      </p:sp>
      <p:pic>
        <p:nvPicPr>
          <p:cNvPr id="7170" name="Picture 2" descr="Image result for convec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2" y="1600200"/>
            <a:ext cx="2848664" cy="218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convec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49" y="1780072"/>
            <a:ext cx="1720348" cy="271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conv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2" y="4492487"/>
            <a:ext cx="372427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convectio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14" y="4575728"/>
            <a:ext cx="3293303" cy="198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03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ntent Placeholder 3" title="Multiple Choice Quiz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438840" y="947531"/>
              <a:ext cx="7482647" cy="508552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ontent Placeholder 3" title="Multiple Choice Quiz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438840" y="947531"/>
                <a:ext cx="7482647" cy="50855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10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Energy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1476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TOTAL kinetic energy of the particles in an object.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4333622"/>
            <a:ext cx="1987082" cy="1476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High kinetic energy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82331" y="4138722"/>
            <a:ext cx="2718795" cy="1476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Low kinetic energy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38063" y="5615601"/>
            <a:ext cx="1710955" cy="4023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7153601" y="5481015"/>
            <a:ext cx="1802372" cy="50260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thermal energy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3" b="16143"/>
          <a:stretch/>
        </p:blipFill>
        <p:spPr bwMode="auto">
          <a:xfrm>
            <a:off x="1987082" y="3883560"/>
            <a:ext cx="2121525" cy="203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ermal energy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4" b="16639"/>
          <a:stretch/>
        </p:blipFill>
        <p:spPr bwMode="auto">
          <a:xfrm>
            <a:off x="4869467" y="3883560"/>
            <a:ext cx="2112864" cy="192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388445" y="6235982"/>
            <a:ext cx="4962043" cy="551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Longer arrows mean more energy</a:t>
            </a:r>
          </a:p>
        </p:txBody>
      </p:sp>
    </p:spTree>
    <p:extLst>
      <p:ext uri="{BB962C8B-B14F-4D97-AF65-F5344CB8AC3E}">
        <p14:creationId xmlns:p14="http://schemas.microsoft.com/office/powerpoint/2010/main" val="863216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transfer of heat through </a:t>
            </a:r>
            <a:r>
              <a:rPr lang="en-US" sz="3600" u="sng" dirty="0"/>
              <a:t>electromagnetic waves</a:t>
            </a:r>
            <a:r>
              <a:rPr lang="en-US" sz="3600" dirty="0"/>
              <a:t>. Specifically for heat, infrared waves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164" y="4053681"/>
            <a:ext cx="4091317" cy="22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40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802" y="1255654"/>
            <a:ext cx="7556313" cy="4144963"/>
          </a:xfrm>
        </p:spPr>
        <p:txBody>
          <a:bodyPr>
            <a:normAutofit/>
          </a:bodyPr>
          <a:lstStyle/>
          <a:p>
            <a:r>
              <a:rPr lang="en-US" sz="3200" dirty="0"/>
              <a:t>What is an electromagnetic wave? Waves that can travel through space, such as light waves, radio waves, infrared, microwaves, UV waves.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165" y="3328135"/>
            <a:ext cx="4559585" cy="254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56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Radiation	</a:t>
            </a:r>
          </a:p>
        </p:txBody>
      </p:sp>
      <p:pic>
        <p:nvPicPr>
          <p:cNvPr id="8196" name="Picture 4" descr="Image result for radiation exampl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0" y="1469335"/>
            <a:ext cx="4008920" cy="234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radiation examp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99"/>
          <a:stretch/>
        </p:blipFill>
        <p:spPr bwMode="auto">
          <a:xfrm>
            <a:off x="4031836" y="3995529"/>
            <a:ext cx="4762500" cy="210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64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ntent Placeholder 3" title="Multiple Choice Quiz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438840" y="947531"/>
              <a:ext cx="7482647" cy="508552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ontent Placeholder 3" title="Multiple Choice Quiz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438840" y="947531"/>
                <a:ext cx="7482647" cy="50855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702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3" y="1404732"/>
            <a:ext cx="7556313" cy="2948608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/>
              <a:t>The bigger an object is, the more thermal energy it has because it has more particles!</a:t>
            </a:r>
          </a:p>
          <a:p>
            <a:r>
              <a:rPr lang="en-US" sz="4400" dirty="0"/>
              <a:t>Ex: A glacier would have </a:t>
            </a:r>
            <a:r>
              <a:rPr lang="en-US" sz="4400" b="1" dirty="0"/>
              <a:t>more thermal energy</a:t>
            </a:r>
            <a:r>
              <a:rPr lang="en-US" sz="4400" dirty="0"/>
              <a:t> than a cup of coffee because the glacier is BIGGER.</a:t>
            </a:r>
          </a:p>
        </p:txBody>
      </p:sp>
      <p:pic>
        <p:nvPicPr>
          <p:cNvPr id="2050" name="Picture 2" descr="Image result for glacier clip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35" y="4353340"/>
            <a:ext cx="4461152" cy="22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Image result for cup of coffe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696" y="6097243"/>
            <a:ext cx="229429" cy="20804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20436552">
            <a:off x="5989239" y="5634231"/>
            <a:ext cx="1710955" cy="262885"/>
          </a:xfrm>
          <a:prstGeom prst="rightArrow">
            <a:avLst>
              <a:gd name="adj1" fmla="val 50000"/>
              <a:gd name="adj2" fmla="val 771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147492" y="4138722"/>
            <a:ext cx="1545443" cy="1476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Tiny cup of coffee</a:t>
            </a:r>
          </a:p>
        </p:txBody>
      </p:sp>
      <p:sp>
        <p:nvSpPr>
          <p:cNvPr id="15" name="Right Arrow 14"/>
          <p:cNvSpPr/>
          <p:nvPr/>
        </p:nvSpPr>
        <p:spPr>
          <a:xfrm rot="11832173">
            <a:off x="1461857" y="5795268"/>
            <a:ext cx="1710955" cy="262885"/>
          </a:xfrm>
          <a:prstGeom prst="rightArrow">
            <a:avLst>
              <a:gd name="adj1" fmla="val 50000"/>
              <a:gd name="adj2" fmla="val 771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55575" y="4491134"/>
            <a:ext cx="2058917" cy="1476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Giant glacier</a:t>
            </a:r>
          </a:p>
        </p:txBody>
      </p:sp>
    </p:spTree>
    <p:extLst>
      <p:ext uri="{BB962C8B-B14F-4D97-AF65-F5344CB8AC3E}">
        <p14:creationId xmlns:p14="http://schemas.microsoft.com/office/powerpoint/2010/main" val="315509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1476879"/>
          </a:xfrm>
        </p:spPr>
        <p:txBody>
          <a:bodyPr>
            <a:normAutofit/>
          </a:bodyPr>
          <a:lstStyle/>
          <a:p>
            <a:r>
              <a:rPr lang="en-US" sz="4000" dirty="0"/>
              <a:t>AVERAGE kinetic energy of the particles in an object.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125"/>
          <a:stretch/>
        </p:blipFill>
        <p:spPr>
          <a:xfrm>
            <a:off x="2842560" y="3571253"/>
            <a:ext cx="3238585" cy="318143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98819" y="4409645"/>
            <a:ext cx="2718795" cy="1476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/>
              <a:t>High kinetic energy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81145" y="4407025"/>
            <a:ext cx="2718795" cy="1476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Low kinetic energy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131605" y="6048494"/>
            <a:ext cx="1710955" cy="4023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081145" y="5886524"/>
            <a:ext cx="1802372" cy="50260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204" y="1325217"/>
            <a:ext cx="7556313" cy="1476879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Two objects of different sizes could have the same temperature because it is the average of all the particles!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31605" y="2985552"/>
            <a:ext cx="1601656" cy="731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78˚ F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076955" y="3564580"/>
            <a:ext cx="1710955" cy="4023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766945" y="5411188"/>
            <a:ext cx="1802372" cy="50260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utoShape 2" descr="Image result for bottle of wate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560" y="2884210"/>
            <a:ext cx="1210711" cy="1210711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082689" y="4919543"/>
            <a:ext cx="1601656" cy="731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78˚ F</a:t>
            </a:r>
          </a:p>
        </p:txBody>
      </p:sp>
      <p:sp>
        <p:nvSpPr>
          <p:cNvPr id="12" name="AutoShape 4" descr="Image result for swimming pool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915" y="4919543"/>
            <a:ext cx="30670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0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1476879"/>
          </a:xfrm>
        </p:spPr>
        <p:txBody>
          <a:bodyPr>
            <a:normAutofit/>
          </a:bodyPr>
          <a:lstStyle/>
          <a:p>
            <a:r>
              <a:rPr lang="en-US" sz="4000" dirty="0"/>
              <a:t>AVERAGE kinetic energy of the particles in an object.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125"/>
          <a:stretch/>
        </p:blipFill>
        <p:spPr>
          <a:xfrm>
            <a:off x="2842560" y="3571253"/>
            <a:ext cx="3238585" cy="318143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98819" y="4409645"/>
            <a:ext cx="2718795" cy="1476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/>
              <a:t>High kinetic energy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81145" y="4407025"/>
            <a:ext cx="2718795" cy="1476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Low kinetic energy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131605" y="6048494"/>
            <a:ext cx="1710955" cy="4023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081145" y="5886524"/>
            <a:ext cx="1802372" cy="50260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10" name="Add-in 9" title="Multiple Choice Quiz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3281950"/>
                  </p:ext>
                </p:extLst>
              </p:nvPr>
            </p:nvGraphicFramePr>
            <p:xfrm>
              <a:off x="-18361" y="1601983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0" name="Add-in 9" title="Multiple Choice Quiz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-18361" y="1601983"/>
                <a:ext cx="9144000" cy="5143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101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ntent Placeholder 3" title="Multiple Choice Quiz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66385564"/>
                  </p:ext>
                </p:extLst>
              </p:nvPr>
            </p:nvGraphicFramePr>
            <p:xfrm>
              <a:off x="766832" y="2319131"/>
              <a:ext cx="7556500" cy="414496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ontent Placeholder 3" title="Multiple Choice Quiz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766832" y="2319131"/>
                <a:ext cx="7556500" cy="4144963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810" y="970204"/>
            <a:ext cx="1113182" cy="1009409"/>
          </a:xfrm>
          <a:prstGeom prst="rect">
            <a:avLst/>
          </a:prstGeom>
        </p:spPr>
      </p:pic>
      <p:sp>
        <p:nvSpPr>
          <p:cNvPr id="7" name="AutoShape 2" descr="Image result for tea kettl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372" y="160338"/>
            <a:ext cx="2419350" cy="18192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256573" y="377725"/>
            <a:ext cx="1601656" cy="731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111˚ F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87868" y="1417689"/>
            <a:ext cx="1601656" cy="731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101˚ F</a:t>
            </a:r>
          </a:p>
        </p:txBody>
      </p:sp>
    </p:spTree>
    <p:extLst>
      <p:ext uri="{BB962C8B-B14F-4D97-AF65-F5344CB8AC3E}">
        <p14:creationId xmlns:p14="http://schemas.microsoft.com/office/powerpoint/2010/main" val="1687898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moves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From the hotter object to the cooler object..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18" y="3559186"/>
            <a:ext cx="5884301" cy="2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cs typeface="Times New Roman" charset="0"/>
              </a:rPr>
              <a:t>Hot objects in a cooler room will cool to room temperature.</a:t>
            </a:r>
          </a:p>
          <a:p>
            <a:r>
              <a:rPr lang="en-GB" sz="4000" dirty="0">
                <a:cs typeface="Times New Roman" charset="0"/>
              </a:rPr>
              <a:t>Cold objects in a warmer room will heat up to room temperature.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154174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webextension1.xml><?xml version="1.0" encoding="utf-8"?>
<we:webextension xmlns:we="http://schemas.microsoft.com/office/webextensions/webextension/2010/11" id="{00DBFA7B-F4E7-43F7-8FFB-E70500408BAF}">
  <we:reference id="wa104238076" version="1.6.0.0" store="en-US" storeType="OMEX"/>
  <we:alternateReferences>
    <we:reference id="WA104238076" version="1.6.0.0" store="WA104238076" storeType="OMEX"/>
  </we:alternateReferences>
  <we:properties>
    <we:property name="__labs__" value="{&quot;configuration&quot;:{&quot;appVersion&quot;:{&quot;major&quot;:0,&quot;minor&quot;:1},&quot;components&quot;:[{&quot;name&quot;:&quot;Choice Question&quot;,&quot;question&quot;:{&quot;text/html&quot;:&quot;&lt;p&gt;What is the difference betwen temperature and thermal energy?&lt;/p&gt;\n&quot;,&quot;text/plain&quot;:&quot;What is the difference betwen temperature and thermal energy?&quot;},&quot;type&quot;:&quot;Labs.Components.ChoiceComponent&quot;,&quot;timeLimit&quot;:0,&quot;maxAttempts&quot;:0,&quot;choices&quot;:[{&quot;id&quot;:&quot;0&quot;,&quot;content&quot;:{&quot;text/html&quot;:&quot;&lt;p&gt;Temperature is the Average kinetic energy of an object and Thermal Energy is the Total kinetic energy of an object.&lt;/p&gt;\n&quot;,&quot;text/plain&quot;:&quot;Temperature is the Average kinetic energy of an object and Thermal Energy is the Total kinetic energy of an object.&quot;},&quot;name&quot;:null,&quot;value&quot;:null},{&quot;id&quot;:&quot;1&quot;,&quot;content&quot;:{&quot;text/html&quot;:&quot;&lt;p&gt;Thermal Energy&amp;nbsp;is the Average kinetic energy of an object and&amp;nbsp;Temperature is the Total kinetic energy of an object.&lt;/p&gt;\n&quot;,&quot;text/plain&quot;:&quot;Thermal Energy is the Average kinetic energy of an object and Temperature is the Total kinetic energy of an object.&quot;},&quot;name&quot;:null,&quot;value&quot;:null}],&quot;maxScore&quot;:1,&quot;hasAnswer&quot;:true,&quot;answer&quot;:[&quot;0&quot;],&quot;values&quot;:{&quot;hints&quot;:[]},&quot;secure&quot;:false,&quot;data&quot;:{&quot;question&quot;:&quot;&lt;p&gt;What is the difference betwen temperature and thermal energy?&lt;/p&gt;\n&quot;,&quot;fontSize&quot;:&quot;large&quot;,&quot;choices&quot;:[{&quot;id&quot;:0,&quot;choice&quot;:&quot;&lt;p&gt;Temperature is the Average kinetic energy of an object and Thermal Energy is the Total kinetic energy of an object.&lt;/p&gt;\n&quot;,&quot;feedback&quot;:null},{&quot;id&quot;:1,&quot;choice&quot;:&quot;&lt;p&gt;Thermal Energy&amp;nbsp;is the Average kinetic energy of an object and&amp;nbsp;Temperature is the Total kinetic energy of an object.&lt;/p&gt;\n&quot;,&quot;feedback&quot;:null}],&quot;hasAnswer&quot;:true,&quot;answer&quot;:&quot;0&quot;,&quot;required&quot;:false,&quot;hints&quot;:[],&quot;limitAttempts&quot;:false,&quot;maxAttempts&quot;:2,&quot;allowRetries&quot;:true,&quot;shuffleChoices&quot;:true,&quot;isTimed&quot;:false,&quot;timeLimit&quot;:120,&quot;allowMultipleAnswers&quot;:false,&quot;allowChoiceEditing&quot;:true}}],&quot;name&quot;:&quot;Choice question&quot;,&quot;timeline&quot;:null,&quot;analytics&quot;:null},&quot;hostVersion&quot;:{&quot;major&quot;:0,&quot;minor&quot;:1}}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C2C6D2F9-76A8-43E7-BA56-26FB58DD7517}">
  <we:reference id="wa104238076" version="1.6.0.0" store="en-US" storeType="OMEX"/>
  <we:alternateReferences>
    <we:reference id="WA104238076" version="1.6.0.0" store="WA104238076" storeType="OMEX"/>
  </we:alternateReferences>
  <we:properties>
    <we:property name="__labs__" value="{&quot;configuration&quot;:{&quot;appVersion&quot;:{&quot;major&quot;:0,&quot;minor&quot;:1},&quot;components&quot;:[{&quot;name&quot;:&quot;Choice Question&quot;,&quot;question&quot;:{&quot;text/html&quot;:&quot;&lt;p&gt;Compare a cup of coffee the cup of coffee and the tea kettle:&lt;/p&gt;\n&quot;,&quot;text/plain&quot;:&quot;Compare a cup of coffee the cup of coffee and the tea kettle:&quot;},&quot;type&quot;:&quot;Labs.Components.ChoiceComponent&quot;,&quot;timeLimit&quot;:0,&quot;maxAttempts&quot;:0,&quot;choices&quot;:[{&quot;id&quot;:&quot;0&quot;,&quot;content&quot;:{&quot;text/html&quot;:&quot;&lt;p&gt;The tea kettle would have&amp;nbsp;the higher temperature, but lower thermal energy.&lt;/p&gt;\n&quot;,&quot;text/plain&quot;:&quot;The tea kettle would have the higher temperature, but lower thermal energy.&quot;},&quot;name&quot;:null,&quot;value&quot;:null},{&quot;id&quot;:&quot;1&quot;,&quot;content&quot;:{&quot;text/html&quot;:&quot;&lt;p&gt;The cup of coffee would have&amp;nbsp;the higher temperature and higher thermal energy.&lt;/p&gt;\n&quot;,&quot;text/plain&quot;:&quot;The cup of coffee would have the higher temperature and higher thermal energy.&quot;},&quot;name&quot;:null,&quot;value&quot;:null},{&quot;id&quot;:&quot;2&quot;,&quot;content&quot;:{&quot;text/html&quot;:&quot;&lt;p&gt;The tea kettle would have&amp;nbsp;the&amp;nbsp;lower temperature, but&amp;nbsp;higher thermal energy.&lt;/p&gt;\n&quot;,&quot;text/plain&quot;:&quot;The tea kettle would have the lower temperature, but higher thermal energy.&quot;},&quot;name&quot;:null,&quot;value&quot;:null},{&quot;id&quot;:&quot;3&quot;,&quot;content&quot;:{&quot;text/html&quot;:&quot;&lt;p&gt;The cup of coffee would have&amp;nbsp;the higher temperature,&amp;nbsp;but&amp;nbsp;lower thermal energy.&lt;/p&gt;\n&quot;,&quot;text/plain&quot;:&quot;The cup of coffee would have the higher temperature, but lower thermal energy.&quot;},&quot;name&quot;:null,&quot;value&quot;:null}],&quot;maxScore&quot;:1,&quot;hasAnswer&quot;:true,&quot;answer&quot;:[&quot;3&quot;],&quot;values&quot;:{&quot;hints&quot;:[]},&quot;secure&quot;:false,&quot;data&quot;:{&quot;question&quot;:&quot;&lt;p&gt;Compare a cup of coffee the cup of coffee and the tea kettle:&lt;/p&gt;\n&quot;,&quot;fontSize&quot;:&quot;large&quot;,&quot;choices&quot;:[{&quot;id&quot;:0,&quot;choice&quot;:&quot;&lt;p&gt;The tea kettle would have&amp;nbsp;the higher temperature, but lower thermal energy.&lt;/p&gt;\n&quot;,&quot;feedback&quot;:null},{&quot;id&quot;:1,&quot;choice&quot;:&quot;&lt;p&gt;The cup of coffee would have&amp;nbsp;the higher temperature and higher thermal energy.&lt;/p&gt;\n&quot;,&quot;feedback&quot;:null},{&quot;id&quot;:2,&quot;choice&quot;:&quot;&lt;p&gt;The tea kettle would have&amp;nbsp;the&amp;nbsp;lower temperature, but&amp;nbsp;higher thermal energy.&lt;/p&gt;\n&quot;,&quot;feedback&quot;:null},{&quot;id&quot;:3,&quot;choice&quot;:&quot;&lt;p&gt;The cup of coffee would have&amp;nbsp;the higher temperature,&amp;nbsp;but&amp;nbsp;lower thermal energy.&lt;/p&gt;\n&quot;,&quot;feedback&quot;:null}],&quot;hasAnswer&quot;:true,&quot;answer&quot;:&quot;3&quot;,&quot;required&quot;:false,&quot;hints&quot;:[],&quot;limitAttempts&quot;:false,&quot;maxAttempts&quot;:2,&quot;allowRetries&quot;:true,&quot;shuffleChoices&quot;:true,&quot;isTimed&quot;:false,&quot;timeLimit&quot;:120,&quot;allowMultipleAnswers&quot;:false,&quot;allowChoiceEditing&quot;:true}}],&quot;name&quot;:&quot;Choice question&quot;,&quot;timeline&quot;:null,&quot;analytics&quot;:null},&quot;hostVersion&quot;:{&quot;major&quot;:0,&quot;minor&quot;:1}}"/>
  </we:properties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8A849554-47AB-45C3-8F5E-B1E990DBD3C8}">
  <we:reference id="wa104238076" version="1.6.0.0" store="en-US" storeType="OMEX"/>
  <we:alternateReferences>
    <we:reference id="WA104238076" version="1.6.0.0" store="WA104238076" storeType="OMEX"/>
  </we:alternateReferences>
  <we:properties>
    <we:property name="__labs__" value="{&quot;configuration&quot;:{&quot;appVersion&quot;:{&quot;major&quot;:0,&quot;minor&quot;:1},&quot;components&quot;:[{&quot;name&quot;:&quot;Choice Question&quot;,&quot;question&quot;:{&quot;text/html&quot;:&quot;&lt;p&gt;Conduction is&lt;/p&gt;\n&quot;,&quot;text/plain&quot;:&quot;Conduction is&quot;},&quot;type&quot;:&quot;Labs.Components.ChoiceComponent&quot;,&quot;timeLimit&quot;:0,&quot;maxAttempts&quot;:0,&quot;choices&quot;:[{&quot;id&quot;:&quot;0&quot;,&quot;content&quot;:{&quot;text/html&quot;:&quot;&lt;p&gt;The transfer of heat through currents&lt;/p&gt;\n&quot;,&quot;text/plain&quot;:&quot;The transfer of heat through currents&quot;},&quot;name&quot;:null,&quot;value&quot;:null},{&quot;id&quot;:&quot;1&quot;,&quot;content&quot;:{&quot;text/html&quot;:&quot;&lt;p&gt;The transfer of heat through direct contact&lt;/p&gt;\n&quot;,&quot;text/plain&quot;:&quot;The transfer of heat through direct contact&quot;},&quot;name&quot;:null,&quot;value&quot;:null},{&quot;id&quot;:&quot;2&quot;,&quot;content&quot;:{&quot;text/html&quot;:&quot;&lt;p&gt;The transfer of heat through electromagnetic waves&lt;/p&gt;\n&quot;,&quot;text/plain&quot;:&quot;The transfer of heat through electromagnetic waves&quot;},&quot;name&quot;:null,&quot;value&quot;:null}],&quot;maxScore&quot;:1,&quot;hasAnswer&quot;:true,&quot;answer&quot;:[&quot;1&quot;],&quot;values&quot;:{&quot;hints&quot;:[]},&quot;secure&quot;:false,&quot;data&quot;:{&quot;question&quot;:&quot;&lt;p&gt;Conduction is&lt;/p&gt;\n&quot;,&quot;fontSize&quot;:&quot;large&quot;,&quot;choices&quot;:[{&quot;id&quot;:0,&quot;choice&quot;:&quot;&lt;p&gt;The transfer of heat through currents&lt;/p&gt;\n&quot;,&quot;feedback&quot;:null},{&quot;id&quot;:1,&quot;choice&quot;:&quot;&lt;p&gt;The transfer of heat through direct contact&lt;/p&gt;\n&quot;,&quot;feedback&quot;:null},{&quot;id&quot;:2,&quot;choice&quot;:&quot;&lt;p&gt;The transfer of heat through electromagnetic waves&lt;/p&gt;\n&quot;,&quot;feedback&quot;:null}],&quot;hasAnswer&quot;:true,&quot;answer&quot;:&quot;1&quot;,&quot;required&quot;:false,&quot;hints&quot;:[],&quot;limitAttempts&quot;:false,&quot;maxAttempts&quot;:2,&quot;allowRetries&quot;:true,&quot;shuffleChoices&quot;:true,&quot;isTimed&quot;:false,&quot;timeLimit&quot;:120,&quot;allowMultipleAnswers&quot;:false,&quot;allowChoiceEditing&quot;:true}}],&quot;name&quot;:&quot;Choice question&quot;,&quot;timeline&quot;:null,&quot;analytics&quot;:null},&quot;hostVersion&quot;:{&quot;major&quot;:0,&quot;minor&quot;:1}}"/>
  </we:properties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8A849554-47AB-45C3-8F5E-B1E990DBD3C8}">
  <we:reference id="wa104238076" version="1.6.0.0" store="en-US" storeType="OMEX"/>
  <we:alternateReferences>
    <we:reference id="WA104238076" version="1.6.0.0" store="WA104238076" storeType="OMEX"/>
  </we:alternateReferences>
  <we:properties>
    <we:property name="__labs__" value="{&quot;configuration&quot;:{&quot;appVersion&quot;:{&quot;major&quot;:0,&quot;minor&quot;:1},&quot;components&quot;:[{&quot;name&quot;:&quot;Choice Question&quot;,&quot;question&quot;:{&quot;text/html&quot;:&quot;&lt;p&gt;Convection is&lt;/p&gt;\n&quot;,&quot;text/plain&quot;:&quot;Convection is&quot;},&quot;type&quot;:&quot;Labs.Components.ChoiceComponent&quot;,&quot;timeLimit&quot;:0,&quot;maxAttempts&quot;:0,&quot;choices&quot;:[{&quot;id&quot;:&quot;0&quot;,&quot;content&quot;:{&quot;text/html&quot;:&quot;&lt;p&gt;The transfer of heat through currents&lt;/p&gt;\n&quot;,&quot;text/plain&quot;:&quot;The transfer of heat through currents&quot;},&quot;name&quot;:null,&quot;value&quot;:null},{&quot;id&quot;:&quot;1&quot;,&quot;content&quot;:{&quot;text/html&quot;:&quot;&lt;p&gt;The transfer of heat through direct contact&lt;/p&gt;\n&quot;,&quot;text/plain&quot;:&quot;The transfer of heat through direct contact&quot;},&quot;name&quot;:null,&quot;value&quot;:null},{&quot;id&quot;:&quot;2&quot;,&quot;content&quot;:{&quot;text/html&quot;:&quot;&lt;p&gt;The transfer of heat through electromagnetic waves&lt;/p&gt;\n&quot;,&quot;text/plain&quot;:&quot;The transfer of heat through electromagnetic waves&quot;},&quot;name&quot;:null,&quot;value&quot;:null}],&quot;maxScore&quot;:1,&quot;hasAnswer&quot;:true,&quot;answer&quot;:[&quot;0&quot;],&quot;values&quot;:{&quot;hints&quot;:[]},&quot;secure&quot;:false,&quot;data&quot;:{&quot;question&quot;:&quot;&lt;p&gt;Convection is&lt;/p&gt;\n&quot;,&quot;fontSize&quot;:&quot;large&quot;,&quot;choices&quot;:[{&quot;id&quot;:0,&quot;choice&quot;:&quot;&lt;p&gt;The transfer of heat through currents&lt;/p&gt;\n&quot;,&quot;feedback&quot;:null},{&quot;id&quot;:1,&quot;choice&quot;:&quot;&lt;p&gt;The transfer of heat through direct contact&lt;/p&gt;\n&quot;,&quot;feedback&quot;:null},{&quot;id&quot;:2,&quot;choice&quot;:&quot;&lt;p&gt;The transfer of heat through electromagnetic waves&lt;/p&gt;\n&quot;,&quot;feedback&quot;:null}],&quot;hasAnswer&quot;:true,&quot;answer&quot;:&quot;0&quot;,&quot;required&quot;:false,&quot;hints&quot;:[],&quot;limitAttempts&quot;:false,&quot;maxAttempts&quot;:2,&quot;allowRetries&quot;:true,&quot;shuffleChoices&quot;:true,&quot;isTimed&quot;:false,&quot;timeLimit&quot;:120,&quot;allowMultipleAnswers&quot;:false,&quot;allowChoiceEditing&quot;:true}}],&quot;name&quot;:&quot;Choice question&quot;,&quot;timeline&quot;:null,&quot;analytics&quot;:null},&quot;hostVersion&quot;:{&quot;major&quot;:0,&quot;minor&quot;:1}}"/>
  </we:properties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8A849554-47AB-45C3-8F5E-B1E990DBD3C8}">
  <we:reference id="wa104238076" version="1.6.0.0" store="en-US" storeType="OMEX"/>
  <we:alternateReferences>
    <we:reference id="WA104238076" version="1.6.0.0" store="WA104238076" storeType="OMEX"/>
  </we:alternateReferences>
  <we:properties>
    <we:property name="__labs__" value="{&quot;configuration&quot;:{&quot;appVersion&quot;:{&quot;major&quot;:0,&quot;minor&quot;:1},&quot;components&quot;:[{&quot;name&quot;:&quot;Choice Question&quot;,&quot;question&quot;:{&quot;text/html&quot;:&quot;&lt;p&gt;Radiation&amp;nbsp;is&lt;/p&gt;\n&quot;,&quot;text/plain&quot;:&quot;Radiation is&quot;},&quot;type&quot;:&quot;Labs.Components.ChoiceComponent&quot;,&quot;timeLimit&quot;:0,&quot;maxAttempts&quot;:0,&quot;choices&quot;:[{&quot;id&quot;:&quot;0&quot;,&quot;content&quot;:{&quot;text/html&quot;:&quot;&lt;p&gt;The transfer of heat through currents&lt;/p&gt;\n&quot;,&quot;text/plain&quot;:&quot;The transfer of heat through currents&quot;},&quot;name&quot;:null,&quot;value&quot;:null},{&quot;id&quot;:&quot;1&quot;,&quot;content&quot;:{&quot;text/html&quot;:&quot;&lt;p&gt;The transfer of heat through direct contact&lt;/p&gt;\n&quot;,&quot;text/plain&quot;:&quot;The transfer of heat through direct contact&quot;},&quot;name&quot;:null,&quot;value&quot;:null},{&quot;id&quot;:&quot;2&quot;,&quot;content&quot;:{&quot;text/html&quot;:&quot;&lt;p&gt;The transfer of heat through electromagnetic waves&lt;/p&gt;\n&quot;,&quot;text/plain&quot;:&quot;The transfer of heat through electromagnetic waves&quot;},&quot;name&quot;:null,&quot;value&quot;:null}],&quot;maxScore&quot;:1,&quot;hasAnswer&quot;:true,&quot;answer&quot;:[&quot;2&quot;],&quot;values&quot;:{&quot;hints&quot;:[]},&quot;secure&quot;:false,&quot;data&quot;:{&quot;question&quot;:&quot;&lt;p&gt;Radiation&amp;nbsp;is&lt;/p&gt;\n&quot;,&quot;fontSize&quot;:&quot;large&quot;,&quot;choices&quot;:[{&quot;id&quot;:0,&quot;choice&quot;:&quot;&lt;p&gt;The transfer of heat through currents&lt;/p&gt;\n&quot;,&quot;feedback&quot;:null},{&quot;id&quot;:1,&quot;choice&quot;:&quot;&lt;p&gt;The transfer of heat through direct contact&lt;/p&gt;\n&quot;,&quot;feedback&quot;:null},{&quot;id&quot;:2,&quot;choice&quot;:&quot;&lt;p&gt;The transfer of heat through electromagnetic waves&lt;/p&gt;\n&quot;,&quot;feedback&quot;:null}],&quot;hasAnswer&quot;:true,&quot;answer&quot;:&quot;2&quot;,&quot;required&quot;:false,&quot;hints&quot;:[],&quot;limitAttempts&quot;:false,&quot;maxAttempts&quot;:2,&quot;allowRetries&quot;:true,&quot;shuffleChoices&quot;:true,&quot;isTimed&quot;:false,&quot;timeLimit&quot;:120,&quot;allowMultipleAnswers&quot;:false,&quot;allowChoiceEditing&quot;:true}}],&quot;name&quot;:&quot;Choice question&quot;,&quot;timeline&quot;:null,&quot;analytics&quot;:null},&quot;hostVersion&quot;:{&quot;major&quot;:0,&quot;minor&quot;:1}}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5853</TotalTime>
  <Words>500</Words>
  <Application>Microsoft Office PowerPoint</Application>
  <PresentationFormat>On-screen Show (4:3)</PresentationFormat>
  <Paragraphs>58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Rockwell</vt:lpstr>
      <vt:lpstr>Times New Roman</vt:lpstr>
      <vt:lpstr>Wingdings</vt:lpstr>
      <vt:lpstr>Advantage</vt:lpstr>
      <vt:lpstr>Temperature and Heat Transfers</vt:lpstr>
      <vt:lpstr>Thermal Energy is…</vt:lpstr>
      <vt:lpstr>Thermal Energy</vt:lpstr>
      <vt:lpstr>Temperature is…</vt:lpstr>
      <vt:lpstr>Temperature </vt:lpstr>
      <vt:lpstr>Question…</vt:lpstr>
      <vt:lpstr>PowerPoint Presentation</vt:lpstr>
      <vt:lpstr>Heat moves</vt:lpstr>
      <vt:lpstr>Heat Transfers</vt:lpstr>
      <vt:lpstr>Think About It:</vt:lpstr>
      <vt:lpstr>Think About It:</vt:lpstr>
      <vt:lpstr>Heat Transfers</vt:lpstr>
      <vt:lpstr>Conduction</vt:lpstr>
      <vt:lpstr>Examples of Conduction</vt:lpstr>
      <vt:lpstr>PowerPoint Presentation</vt:lpstr>
      <vt:lpstr>Convection</vt:lpstr>
      <vt:lpstr>Currents</vt:lpstr>
      <vt:lpstr>Examples of Convection</vt:lpstr>
      <vt:lpstr>PowerPoint Presentation</vt:lpstr>
      <vt:lpstr>Radiation</vt:lpstr>
      <vt:lpstr>Radiation </vt:lpstr>
      <vt:lpstr>Examples of Radiation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and Heat Transfers</dc:title>
  <dc:creator>Allison</dc:creator>
  <cp:lastModifiedBy>Goodrich, Allison</cp:lastModifiedBy>
  <cp:revision>24</cp:revision>
  <dcterms:created xsi:type="dcterms:W3CDTF">2015-02-16T21:56:28Z</dcterms:created>
  <dcterms:modified xsi:type="dcterms:W3CDTF">2016-11-14T13:04:27Z</dcterms:modified>
</cp:coreProperties>
</file>