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47"/>
  </p:handoutMasterIdLst>
  <p:sldIdLst>
    <p:sldId id="256" r:id="rId2"/>
    <p:sldId id="277" r:id="rId3"/>
    <p:sldId id="257" r:id="rId4"/>
    <p:sldId id="258" r:id="rId5"/>
    <p:sldId id="259" r:id="rId6"/>
    <p:sldId id="261" r:id="rId7"/>
    <p:sldId id="272" r:id="rId8"/>
    <p:sldId id="260" r:id="rId9"/>
    <p:sldId id="273" r:id="rId10"/>
    <p:sldId id="263" r:id="rId11"/>
    <p:sldId id="278" r:id="rId12"/>
    <p:sldId id="274" r:id="rId13"/>
    <p:sldId id="262" r:id="rId14"/>
    <p:sldId id="264" r:id="rId15"/>
    <p:sldId id="279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5" r:id="rId24"/>
    <p:sldId id="276" r:id="rId25"/>
    <p:sldId id="299" r:id="rId26"/>
    <p:sldId id="300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  <p:sldId id="294" r:id="rId43"/>
    <p:sldId id="295" r:id="rId44"/>
    <p:sldId id="296" r:id="rId45"/>
    <p:sldId id="297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8DF5FC-4E64-47A7-9B4D-C31C3610BF0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0460CF-E0C0-4547-81D0-6C49F2BD3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12B576-077E-44BA-918A-071F32D53BB9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46D326-F8EF-48F6-BF0C-D80894185F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kinetic energy and potential energy?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1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4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Brain pop video on Potential Energy</a:t>
            </a:r>
          </a:p>
          <a:p>
            <a:r>
              <a:rPr lang="en-US" dirty="0" smtClean="0"/>
              <a:t>Fill in Venn diagram for potential energy</a:t>
            </a:r>
          </a:p>
          <a:p>
            <a:r>
              <a:rPr lang="en-US" dirty="0" smtClean="0"/>
              <a:t>1. Define it</a:t>
            </a:r>
          </a:p>
          <a:p>
            <a:r>
              <a:rPr lang="en-US" dirty="0" smtClean="0"/>
              <a:t>2. Equation</a:t>
            </a:r>
          </a:p>
          <a:p>
            <a:r>
              <a:rPr lang="en-US" dirty="0" smtClean="0"/>
              <a:t>3. Examples or pictures</a:t>
            </a:r>
          </a:p>
          <a:p>
            <a:r>
              <a:rPr lang="en-US" dirty="0" smtClean="0"/>
              <a:t>Watch Brain pop video on Kinetic Energy</a:t>
            </a:r>
          </a:p>
          <a:p>
            <a:r>
              <a:rPr lang="en-US" dirty="0" smtClean="0"/>
              <a:t>Fill in Venn Diagram</a:t>
            </a:r>
          </a:p>
          <a:p>
            <a:r>
              <a:rPr lang="en-US" dirty="0" smtClean="0"/>
              <a:t>1. Define it</a:t>
            </a:r>
          </a:p>
          <a:p>
            <a:r>
              <a:rPr lang="en-US" dirty="0" smtClean="0"/>
              <a:t>2. Equation </a:t>
            </a:r>
          </a:p>
          <a:p>
            <a:r>
              <a:rPr lang="en-US" dirty="0" smtClean="0"/>
              <a:t>3. Examples or pictures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-3rd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where the Potential and Kinetic are on the pictures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509933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Energy cannot be created or destroyed but can be converted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Potential energy can change to kinetic energy and vice versa</a:t>
            </a:r>
          </a:p>
          <a:p>
            <a:r>
              <a:rPr lang="en-US" sz="4000" dirty="0" smtClean="0"/>
              <a:t>Ex. Roller Coaster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chemeClr val="tx1"/>
                </a:solidFill>
              </a:rPr>
              <a:t>Energy Transformations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ingde.FCBOE\Desktop\roll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2293"/>
            <a:ext cx="7908051" cy="58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Kinetic Energy =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Potential Energy </a:t>
            </a:r>
            <a:r>
              <a:rPr lang="en-US" dirty="0" smtClean="0"/>
              <a:t>=  weight x height</a:t>
            </a:r>
          </a:p>
          <a:p>
            <a:r>
              <a:rPr lang="en-US" dirty="0" smtClean="0"/>
              <a:t>Weight = </a:t>
            </a:r>
            <a:r>
              <a:rPr lang="en-US" dirty="0" err="1" smtClean="0"/>
              <a:t>Newtons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Height = Meters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Energy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781550" cy="30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675467"/>
            <a:ext cx="8610600" cy="3450696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You serve a volleyball with a mass </a:t>
            </a:r>
            <a:r>
              <a:rPr lang="en-US" sz="4000" dirty="0" smtClean="0"/>
              <a:t>of  </a:t>
            </a:r>
            <a:r>
              <a:rPr lang="en-US" sz="4000" dirty="0"/>
              <a:t>2 kg. The ball leaves your hand with a speed of 30 m/s. The ball has ______________________ energy. Calculate it.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 car is traveling with a velocity of 20 m/s and has a mass of 100 kg. The car has ___________energy. </a:t>
            </a:r>
            <a:endParaRPr lang="en-US" sz="4000" dirty="0" smtClean="0"/>
          </a:p>
          <a:p>
            <a:pPr lvl="0"/>
            <a:r>
              <a:rPr lang="en-US" sz="4000" dirty="0" smtClean="0"/>
              <a:t>Calculate </a:t>
            </a:r>
            <a:r>
              <a:rPr lang="en-US" sz="4000" dirty="0"/>
              <a:t>it.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20410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3450696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>A skier is traveling down the mountain with a velocity of 50 m/s and has a mass of 100 kg. The skier has ___________________ energy. Calculate it. </a:t>
            </a:r>
          </a:p>
          <a:p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76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867" y="1600200"/>
            <a:ext cx="7890933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Look in your notes:</a:t>
            </a:r>
          </a:p>
          <a:p>
            <a:r>
              <a:rPr lang="en-US" sz="3600" dirty="0" smtClean="0"/>
              <a:t>1. What is the difference between kinetic and potential energy?</a:t>
            </a:r>
          </a:p>
          <a:p>
            <a:endParaRPr lang="en-US" sz="3600" dirty="0"/>
          </a:p>
          <a:p>
            <a:r>
              <a:rPr lang="en-US" sz="3600" dirty="0" smtClean="0"/>
              <a:t>2. What is the equation for kinetic energy?</a:t>
            </a:r>
          </a:p>
          <a:p>
            <a:endParaRPr lang="en-US" sz="3600" dirty="0" smtClean="0"/>
          </a:p>
          <a:p>
            <a:r>
              <a:rPr lang="en-US" sz="3600" dirty="0" smtClean="0"/>
              <a:t>3. You </a:t>
            </a:r>
            <a:r>
              <a:rPr lang="en-US" sz="3600" dirty="0"/>
              <a:t>serve a volleyball with a mass of  </a:t>
            </a:r>
            <a:r>
              <a:rPr lang="en-US" sz="3600" dirty="0" smtClean="0"/>
              <a:t>    5 </a:t>
            </a:r>
            <a:r>
              <a:rPr lang="en-US" sz="3600" dirty="0"/>
              <a:t>kg. The ball leaves your hand with a speed of 30 m/s</a:t>
            </a:r>
            <a:r>
              <a:rPr lang="en-US" sz="3600" dirty="0" smtClean="0"/>
              <a:t>. What is it’s KE?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000" dirty="0"/>
              <a:t>A baby carriage is sitting at the top of a hill that is 20 m high. The carriage with the baby weighs </a:t>
            </a:r>
            <a:r>
              <a:rPr lang="en-US" sz="4000" dirty="0" smtClean="0"/>
              <a:t>5 N. </a:t>
            </a:r>
            <a:r>
              <a:rPr lang="en-US" sz="4000" dirty="0"/>
              <a:t>The carriage has ____________ energy. </a:t>
            </a:r>
            <a:endParaRPr lang="en-US" sz="4000" dirty="0" smtClean="0"/>
          </a:p>
          <a:p>
            <a:pPr lvl="0"/>
            <a:r>
              <a:rPr lang="en-US" sz="4000" dirty="0" smtClean="0"/>
              <a:t>Calculate </a:t>
            </a:r>
            <a:r>
              <a:rPr lang="en-US" sz="4000" dirty="0"/>
              <a:t>it.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2405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675467"/>
            <a:ext cx="8051800" cy="3450696"/>
          </a:xfrm>
        </p:spPr>
        <p:txBody>
          <a:bodyPr>
            <a:normAutofit fontScale="92500"/>
          </a:bodyPr>
          <a:lstStyle/>
          <a:p>
            <a:pPr lvl="0"/>
            <a:r>
              <a:rPr lang="en-US" sz="4400" dirty="0"/>
              <a:t>A roller coaster is at the top of a 72 m hill and weighs 1050 </a:t>
            </a:r>
            <a:r>
              <a:rPr lang="en-US" sz="4400" dirty="0"/>
              <a:t>N</a:t>
            </a:r>
            <a:r>
              <a:rPr lang="en-US" sz="4400" dirty="0" smtClean="0"/>
              <a:t>. </a:t>
            </a:r>
            <a:r>
              <a:rPr lang="en-US" sz="4400" dirty="0"/>
              <a:t>The coaster (at this moment) has ____________ energy. Calculate it.</a:t>
            </a:r>
            <a:br>
              <a:rPr lang="en-US" sz="4400" dirty="0"/>
            </a:br>
            <a:endParaRPr lang="en-US" sz="4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3485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3333" cy="3450696"/>
          </a:xfrm>
        </p:spPr>
        <p:txBody>
          <a:bodyPr/>
          <a:lstStyle/>
          <a:p>
            <a:r>
              <a:rPr lang="en-US" dirty="0" smtClean="0"/>
              <a:t>Write the following questions in your notes and you’ll answer them while watching the movie:</a:t>
            </a:r>
          </a:p>
          <a:p>
            <a:r>
              <a:rPr lang="en-US" dirty="0" smtClean="0"/>
              <a:t>1. Define </a:t>
            </a:r>
            <a:r>
              <a:rPr lang="en-US" b="1" u="sng" dirty="0" smtClean="0"/>
              <a:t>energy</a:t>
            </a:r>
          </a:p>
          <a:p>
            <a:r>
              <a:rPr lang="en-US" dirty="0" smtClean="0"/>
              <a:t>2. Compare and Contrast </a:t>
            </a:r>
            <a:r>
              <a:rPr lang="en-US" b="1" u="sng" dirty="0" smtClean="0"/>
              <a:t>POTENTIAL</a:t>
            </a:r>
            <a:r>
              <a:rPr lang="en-US" dirty="0" smtClean="0"/>
              <a:t> and </a:t>
            </a:r>
            <a:r>
              <a:rPr lang="en-US" b="1" u="sng" dirty="0" smtClean="0"/>
              <a:t>KINETIC</a:t>
            </a:r>
            <a:r>
              <a:rPr lang="en-US" dirty="0" smtClean="0"/>
              <a:t> energy</a:t>
            </a:r>
          </a:p>
          <a:p>
            <a:r>
              <a:rPr lang="en-US" dirty="0" smtClean="0"/>
              <a:t>3. What does the </a:t>
            </a:r>
            <a:r>
              <a:rPr lang="en-US" b="1" u="sng" dirty="0" smtClean="0"/>
              <a:t>Law of Conservation of energy </a:t>
            </a:r>
            <a:r>
              <a:rPr lang="en-US" dirty="0" smtClean="0"/>
              <a:t>say?</a:t>
            </a:r>
          </a:p>
          <a:p>
            <a:r>
              <a:rPr lang="en-US" dirty="0" smtClean="0"/>
              <a:t>4. What are some examples of </a:t>
            </a:r>
            <a:r>
              <a:rPr lang="en-US" b="1" u="sng" dirty="0" smtClean="0"/>
              <a:t>Renewable Energy </a:t>
            </a:r>
            <a:r>
              <a:rPr lang="en-US" dirty="0" smtClean="0"/>
              <a:t>and what are the </a:t>
            </a:r>
            <a:r>
              <a:rPr lang="en-US" b="1" u="sng" dirty="0" smtClean="0"/>
              <a:t>benefits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9915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1. Sort the following as a </a:t>
            </a:r>
            <a:r>
              <a:rPr lang="en-US" sz="3600" u="sng" dirty="0" smtClean="0"/>
              <a:t>physical change </a:t>
            </a:r>
            <a:r>
              <a:rPr lang="en-US" sz="3600" dirty="0" smtClean="0"/>
              <a:t>or </a:t>
            </a:r>
            <a:r>
              <a:rPr lang="en-US" sz="3600" u="sng" dirty="0" smtClean="0"/>
              <a:t>chemical change in a</a:t>
            </a:r>
            <a:r>
              <a:rPr lang="en-US" sz="3600" dirty="0" smtClean="0"/>
              <a:t> T chart:</a:t>
            </a:r>
          </a:p>
          <a:p>
            <a:r>
              <a:rPr lang="en-US" sz="2800" dirty="0" smtClean="0"/>
              <a:t>*crushed rock    * digested food   * soured milk  </a:t>
            </a:r>
          </a:p>
          <a:p>
            <a:r>
              <a:rPr lang="en-US" sz="2800" dirty="0" smtClean="0"/>
              <a:t> *rusted metal *molding clay    *melting a popsicle   </a:t>
            </a:r>
          </a:p>
          <a:p>
            <a:r>
              <a:rPr lang="en-US" sz="2800" dirty="0" smtClean="0"/>
              <a:t>*sanding wood</a:t>
            </a:r>
          </a:p>
          <a:p>
            <a:r>
              <a:rPr lang="en-US" sz="2800" dirty="0" smtClean="0"/>
              <a:t>2. How can a compound be broken down?</a:t>
            </a:r>
          </a:p>
          <a:p>
            <a:r>
              <a:rPr lang="en-US" sz="2800" dirty="0" smtClean="0"/>
              <a:t>A. by physical changes     B. by chemical changes</a:t>
            </a:r>
          </a:p>
          <a:p>
            <a:r>
              <a:rPr lang="en-US" sz="2800" dirty="0" smtClean="0"/>
              <a:t>3. When two or more elements join together chemically</a:t>
            </a:r>
          </a:p>
          <a:p>
            <a:r>
              <a:rPr lang="en-US" sz="2800" dirty="0" smtClean="0"/>
              <a:t>A. A compound  B. a mixture C. a substance that is the same as the elements is formed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1" cy="4876800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/>
              <a:t>the question and answer</a:t>
            </a:r>
          </a:p>
          <a:p>
            <a:r>
              <a:rPr lang="en-US" dirty="0" smtClean="0"/>
              <a:t>1. To calculate acceleration, you need to know</a:t>
            </a:r>
            <a:endParaRPr lang="en-US" dirty="0"/>
          </a:p>
          <a:p>
            <a:r>
              <a:rPr lang="en-US" dirty="0" smtClean="0"/>
              <a:t>A. distance traveled and speed</a:t>
            </a:r>
          </a:p>
          <a:p>
            <a:r>
              <a:rPr lang="en-US" dirty="0" smtClean="0"/>
              <a:t>B. starting point, end point, and mass</a:t>
            </a:r>
          </a:p>
          <a:p>
            <a:r>
              <a:rPr lang="en-US" dirty="0" smtClean="0"/>
              <a:t>C. starting velocity, final velocity, and time it takes V to change</a:t>
            </a:r>
          </a:p>
          <a:p>
            <a:r>
              <a:rPr lang="en-US" dirty="0" smtClean="0"/>
              <a:t>D. average speed and 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To produce change in motion, a force must be a(n)</a:t>
            </a:r>
          </a:p>
          <a:p>
            <a:r>
              <a:rPr lang="en-US" dirty="0" smtClean="0"/>
              <a:t>A. balanced force        </a:t>
            </a:r>
            <a:r>
              <a:rPr lang="en-US" dirty="0" smtClean="0"/>
              <a:t>B. unbalanced force</a:t>
            </a:r>
          </a:p>
          <a:p>
            <a:r>
              <a:rPr lang="en-US" dirty="0" smtClean="0"/>
              <a:t>C. frictional force        </a:t>
            </a:r>
            <a:r>
              <a:rPr lang="en-US" dirty="0" smtClean="0"/>
              <a:t>D. gravitational force</a:t>
            </a:r>
          </a:p>
          <a:p>
            <a:r>
              <a:rPr lang="en-US" dirty="0" smtClean="0"/>
              <a:t>3. What causes machines not to be 100% efficient?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867" y="1600200"/>
            <a:ext cx="7890933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Look in your notes:</a:t>
            </a:r>
          </a:p>
          <a:p>
            <a:r>
              <a:rPr lang="en-US" sz="3600" dirty="0" smtClean="0"/>
              <a:t>1. What is the difference between kinetic and potential energy?</a:t>
            </a:r>
          </a:p>
          <a:p>
            <a:endParaRPr lang="en-US" sz="3600" dirty="0"/>
          </a:p>
          <a:p>
            <a:r>
              <a:rPr lang="en-US" sz="3600" dirty="0" smtClean="0"/>
              <a:t>2. What is the equation for kinetic energy?</a:t>
            </a:r>
          </a:p>
          <a:p>
            <a:endParaRPr lang="en-US" sz="3600" dirty="0" smtClean="0"/>
          </a:p>
          <a:p>
            <a:r>
              <a:rPr lang="en-US" sz="3600" dirty="0" smtClean="0"/>
              <a:t>3. You </a:t>
            </a:r>
            <a:r>
              <a:rPr lang="en-US" sz="3600" dirty="0"/>
              <a:t>serve a volleyball with a mass of  </a:t>
            </a:r>
            <a:r>
              <a:rPr lang="en-US" sz="3600" dirty="0" smtClean="0"/>
              <a:t>    5 </a:t>
            </a:r>
            <a:r>
              <a:rPr lang="en-US" sz="3600" dirty="0"/>
              <a:t>kg. The ball leaves your hand with a speed of 30 m/s</a:t>
            </a:r>
            <a:r>
              <a:rPr lang="en-US" sz="3600" dirty="0" smtClean="0"/>
              <a:t>. What is it’s KE?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600200"/>
            <a:ext cx="7747000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Calculate the potential and kinetic energy on your worksheet!</a:t>
            </a:r>
          </a:p>
          <a:p>
            <a:endParaRPr lang="en-US" sz="4400" dirty="0"/>
          </a:p>
          <a:p>
            <a:r>
              <a:rPr lang="en-US" sz="4400" dirty="0" smtClean="0"/>
              <a:t>SET YOUR HOMEWORK OUT ON YOUR DESK TO BE CHECKED!!!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52600"/>
            <a:ext cx="7899400" cy="4373563"/>
          </a:xfrm>
        </p:spPr>
        <p:txBody>
          <a:bodyPr>
            <a:noAutofit/>
          </a:bodyPr>
          <a:lstStyle/>
          <a:p>
            <a:r>
              <a:rPr lang="en-US" sz="4000" dirty="0"/>
              <a:t>1. You serve a volleyball with a mass of 2.1 kg. The ball leaves your hand with a speed of 30 m/s. The ball has ______________________ energy. Calculate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09800"/>
            <a:ext cx="7823200" cy="3916363"/>
          </a:xfrm>
        </p:spPr>
        <p:txBody>
          <a:bodyPr>
            <a:noAutofit/>
          </a:bodyPr>
          <a:lstStyle/>
          <a:p>
            <a:r>
              <a:rPr lang="en-US" sz="4000" dirty="0"/>
              <a:t>2. A baby carriage is sitting at the top of a hill that is 21 m high. The carriage with the baby weighs 12 N. The carriage has ____________ energy. Calculate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6172200" cy="3962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the question and answer in your notebook</a:t>
            </a:r>
          </a:p>
          <a:p>
            <a:r>
              <a:rPr lang="en-US" sz="3600" dirty="0" smtClean="0"/>
              <a:t>1. How is a roller coaster an example of energy???</a:t>
            </a:r>
          </a:p>
          <a:p>
            <a:r>
              <a:rPr lang="en-US" sz="3600" dirty="0" smtClean="0"/>
              <a:t>2. What does the word potential mean?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r>
              <a:rPr lang="en-US" dirty="0" smtClean="0"/>
              <a:t>February 5,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A car is traveling with a velocity of 40 m/s and has a mass of 1120 kg. The car has ___________energy. Calculate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4. A cinder block is sitting on a platform 20 m high. It weighs 79 N. The block has _____________ energy. Calculate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/>
              <a:t>5. There is a bell at the top of a tower that is 45 m high. The bell weighs 190 N. The bell has ____________ energy. Calculate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1752600"/>
            <a:ext cx="7518400" cy="4373563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6. A roller coaster is at the top of a 72 m hill and weighs 966 N. The coaster (at this moment) has ____________ energy. Calculate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7. What is the kinetic energy of a 3-kilogram ball that is rolling at 2 meters per second?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533400"/>
            <a:ext cx="7823200" cy="5592763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8. Two objects were lifted by a machine. One object had a mass of 2 kilograms, and was lifted at a speed </a:t>
            </a:r>
            <a:r>
              <a:rPr lang="en-US" sz="4000" dirty="0" smtClean="0"/>
              <a:t>of 2 </a:t>
            </a:r>
            <a:r>
              <a:rPr lang="en-US" sz="4000" dirty="0"/>
              <a:t>m/sec. The other had a mass of 4 kilograms and was lifted at a rate of 3 m/sec</a:t>
            </a:r>
            <a:r>
              <a:rPr lang="en-US" sz="4000" dirty="0" smtClean="0"/>
              <a:t>.</a:t>
            </a:r>
          </a:p>
          <a:p>
            <a:r>
              <a:rPr lang="en-US" sz="4000" dirty="0"/>
              <a:t>a. Which object had more kinetic energy while it was being lifted</a:t>
            </a:r>
            <a:r>
              <a:rPr lang="en-US" sz="4000" dirty="0" smtClean="0"/>
              <a:t>?</a:t>
            </a:r>
          </a:p>
          <a:p>
            <a:r>
              <a:rPr lang="en-US" sz="4000" dirty="0"/>
              <a:t>b. Which object had more potential energy when it was lifted to a distance of 10 meters? Show your</a:t>
            </a:r>
            <a:br>
              <a:rPr lang="en-US" sz="4000" dirty="0"/>
            </a:br>
            <a:r>
              <a:rPr lang="en-US" sz="4000" dirty="0"/>
              <a:t>calculation.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Use the reading pages to fill in the chart!!!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Energy of motion and position</a:t>
            </a:r>
          </a:p>
          <a:p>
            <a:r>
              <a:rPr lang="en-US" sz="3600" dirty="0" smtClean="0"/>
              <a:t>Examples: Roller Coaster, Car, Pendulum</a:t>
            </a:r>
          </a:p>
          <a:p>
            <a:r>
              <a:rPr lang="en-US" sz="3600" dirty="0" smtClean="0"/>
              <a:t>Both: Potential and Kinetic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433887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52900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3450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the kinetic energy due to the random motion of particles</a:t>
            </a:r>
            <a:endParaRPr lang="en-US" sz="3600" dirty="0"/>
          </a:p>
          <a:p>
            <a:r>
              <a:rPr lang="en-US" sz="3600" dirty="0" smtClean="0"/>
              <a:t>Examples: Sun, light, heat from a toaster</a:t>
            </a:r>
          </a:p>
          <a:p>
            <a:r>
              <a:rPr lang="en-US" sz="3600" dirty="0" smtClean="0"/>
              <a:t>Kinetic!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 (Heat)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15620"/>
            <a:ext cx="3376118" cy="18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stored in chemical bonds that hold compounds together</a:t>
            </a:r>
          </a:p>
          <a:p>
            <a:r>
              <a:rPr lang="en-US" sz="4000" dirty="0" smtClean="0"/>
              <a:t>Examples: Food, Batteries, Gas</a:t>
            </a:r>
          </a:p>
          <a:p>
            <a:r>
              <a:rPr lang="en-US" sz="4000" dirty="0" smtClean="0"/>
              <a:t>Potential Energy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591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54427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752600"/>
            <a:ext cx="8128000" cy="4373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Energy</a:t>
            </a:r>
            <a:r>
              <a:rPr lang="en-US" sz="4000" dirty="0" smtClean="0"/>
              <a:t>: the ability to do </a:t>
            </a:r>
            <a:r>
              <a:rPr lang="en-US" sz="4000" u="sng" dirty="0" smtClean="0"/>
              <a:t>work </a:t>
            </a:r>
            <a:endParaRPr lang="en-US" sz="4000" u="sng" dirty="0" smtClean="0"/>
          </a:p>
          <a:p>
            <a:r>
              <a:rPr lang="en-US" sz="4000" b="1" u="sng" dirty="0" smtClean="0"/>
              <a:t>Work</a:t>
            </a:r>
            <a:r>
              <a:rPr lang="en-US" sz="4000" dirty="0" smtClean="0"/>
              <a:t>: measure of force applied over a distance to move an object</a:t>
            </a:r>
          </a:p>
          <a:p>
            <a:endParaRPr lang="en-US" sz="4000" dirty="0"/>
          </a:p>
          <a:p>
            <a:r>
              <a:rPr lang="en-US" sz="4000" dirty="0" smtClean="0"/>
              <a:t>Rally Robin: </a:t>
            </a:r>
          </a:p>
          <a:p>
            <a:pPr marL="0" indent="0">
              <a:buNone/>
            </a:pPr>
            <a:r>
              <a:rPr lang="en-US" sz="4000" dirty="0" smtClean="0"/>
              <a:t>What do we need energy for?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7338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of moving particles like electrons</a:t>
            </a:r>
          </a:p>
          <a:p>
            <a:r>
              <a:rPr lang="en-US" sz="4000" dirty="0" smtClean="0"/>
              <a:t>Outlets, anything with a cord, toaster</a:t>
            </a:r>
          </a:p>
          <a:p>
            <a:r>
              <a:rPr lang="en-US" sz="4000" dirty="0" smtClean="0"/>
              <a:t>Potential and Kinetic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Energy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6722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078812" cy="18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828800"/>
            <a:ext cx="7747000" cy="4297363"/>
          </a:xfrm>
        </p:spPr>
        <p:txBody>
          <a:bodyPr/>
          <a:lstStyle/>
          <a:p>
            <a:r>
              <a:rPr lang="en-US" sz="3600" dirty="0" smtClean="0"/>
              <a:t>Vibrations of electrically charged particles</a:t>
            </a:r>
          </a:p>
          <a:p>
            <a:r>
              <a:rPr lang="en-US" sz="3600" dirty="0" smtClean="0"/>
              <a:t>Microwaves, light bulb, flashlight</a:t>
            </a:r>
          </a:p>
          <a:p>
            <a:r>
              <a:rPr lang="en-US" sz="3600" dirty="0" smtClean="0"/>
              <a:t>Kinetic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Energy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10758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5325"/>
            <a:ext cx="2286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7670800" cy="3916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stored in the nucleus of an atom</a:t>
            </a:r>
          </a:p>
          <a:p>
            <a:r>
              <a:rPr lang="en-US" sz="3600" dirty="0" smtClean="0"/>
              <a:t>Sun, Nuclear power plants</a:t>
            </a:r>
          </a:p>
          <a:p>
            <a:r>
              <a:rPr lang="en-US" sz="3600" dirty="0" smtClean="0"/>
              <a:t>Potential Energy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4075398"/>
            <a:ext cx="3206262" cy="240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7408333" cy="3450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from vibrating object</a:t>
            </a:r>
          </a:p>
          <a:p>
            <a:r>
              <a:rPr lang="en-US" sz="3600" dirty="0" smtClean="0"/>
              <a:t>Examples: Guitar strings, voice</a:t>
            </a:r>
          </a:p>
          <a:p>
            <a:r>
              <a:rPr lang="en-US" sz="3600" dirty="0" smtClean="0"/>
              <a:t>Both potential and kinetic energy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Energy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6" y="4114800"/>
            <a:ext cx="307736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24500"/>
            <a:ext cx="2171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3471430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Write the question and answer</a:t>
            </a:r>
          </a:p>
          <a:p>
            <a:r>
              <a:rPr lang="en-US" sz="4000" dirty="0" smtClean="0"/>
              <a:t>1. What is an energy transformation?</a:t>
            </a:r>
          </a:p>
          <a:p>
            <a:r>
              <a:rPr lang="en-US" sz="4000" dirty="0" smtClean="0"/>
              <a:t>2. What types of energy are transferred using a toaster?</a:t>
            </a:r>
          </a:p>
          <a:p>
            <a:r>
              <a:rPr lang="en-US" sz="4000" dirty="0" smtClean="0"/>
              <a:t>3. What forms of energy do you see in a waterfall?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Feb. 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599" cy="513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Potential Energy: energy an object has stored, </a:t>
            </a:r>
            <a:r>
              <a:rPr lang="en-US" sz="4000" dirty="0" smtClean="0"/>
              <a:t>or because of position</a:t>
            </a:r>
            <a:endParaRPr lang="en-US" sz="4000" dirty="0"/>
          </a:p>
          <a:p>
            <a:r>
              <a:rPr lang="en-US" sz="4000" dirty="0" smtClean="0"/>
              <a:t>Kinetic Energy: the energy an object has because of its motion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728"/>
            <a:ext cx="8229600" cy="1252728"/>
          </a:xfrm>
        </p:spPr>
        <p:txBody>
          <a:bodyPr/>
          <a:lstStyle/>
          <a:p>
            <a:r>
              <a:rPr lang="en-US" dirty="0" smtClean="0"/>
              <a:t>Two Kinds of Energy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533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114800" cy="61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178"/>
            <a:ext cx="6749260" cy="61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Examples!!!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981200"/>
            <a:ext cx="5857875" cy="439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8458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7163</TotalTime>
  <Words>1271</Words>
  <Application>Microsoft Office PowerPoint</Application>
  <PresentationFormat>On-screen Show (4:3)</PresentationFormat>
  <Paragraphs>144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Waveform</vt:lpstr>
      <vt:lpstr>PowerPoint Presentation</vt:lpstr>
      <vt:lpstr>Warm-Up Feb. 5, 2014</vt:lpstr>
      <vt:lpstr>Warm-Up February 5, 2014</vt:lpstr>
      <vt:lpstr>Energy</vt:lpstr>
      <vt:lpstr>Two Kinds of Energy</vt:lpstr>
      <vt:lpstr>PowerPoint Presentation</vt:lpstr>
      <vt:lpstr>PowerPoint Presentation</vt:lpstr>
      <vt:lpstr>Examples!!!</vt:lpstr>
      <vt:lpstr>PowerPoint Presentation</vt:lpstr>
      <vt:lpstr>Where is the kinetic energy and potential energy?</vt:lpstr>
      <vt:lpstr>1st-3rd</vt:lpstr>
      <vt:lpstr>Label where the Potential and Kinetic are on the pictures </vt:lpstr>
      <vt:lpstr>Law of Conservation of Energy</vt:lpstr>
      <vt:lpstr>PowerPoint Presentation</vt:lpstr>
      <vt:lpstr>PowerPoint Presentation</vt:lpstr>
      <vt:lpstr>Calculating Energy</vt:lpstr>
      <vt:lpstr>Practice Problems</vt:lpstr>
      <vt:lpstr>Practice Problems</vt:lpstr>
      <vt:lpstr>Practice Problems</vt:lpstr>
      <vt:lpstr>Practice Problems</vt:lpstr>
      <vt:lpstr>Practice Problems</vt:lpstr>
      <vt:lpstr>Movie Notes</vt:lpstr>
      <vt:lpstr>Warm-Up Feb. 3, 2014</vt:lpstr>
      <vt:lpstr>Warm-Up Feb. 4, 2014</vt:lpstr>
      <vt:lpstr>Warm-Up Feb. 6, 2014</vt:lpstr>
      <vt:lpstr>PowerPoint Presentation</vt:lpstr>
      <vt:lpstr>Warm-Up Feb. 6,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Energy</vt:lpstr>
      <vt:lpstr>Thermal Energy (Heat)</vt:lpstr>
      <vt:lpstr>Chemical Energy</vt:lpstr>
      <vt:lpstr>Electrical Energy</vt:lpstr>
      <vt:lpstr>Light Energy</vt:lpstr>
      <vt:lpstr>Nuclear Energy</vt:lpstr>
      <vt:lpstr>Sound Energy</vt:lpstr>
      <vt:lpstr>Warm-Up Feb. 7, 2014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cp:lastPrinted>2014-02-07T18:41:54Z</cp:lastPrinted>
  <dcterms:created xsi:type="dcterms:W3CDTF">2014-01-28T03:32:42Z</dcterms:created>
  <dcterms:modified xsi:type="dcterms:W3CDTF">2014-02-07T21:28:52Z</dcterms:modified>
</cp:coreProperties>
</file>